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</p:sldIdLst>
  <p:sldSz cx="10680700" cy="75565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96" y="280"/>
      </p:cViewPr>
      <p:guideLst>
        <p:guide orient="horz" pos="2380"/>
        <p:guide pos="33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4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pl-PL" altLang="pl-PL" noProof="0" smtClean="0">
                <a:sym typeface="Helvetica Neue" charset="0"/>
              </a:rPr>
              <a:t>Second level</a:t>
            </a:r>
          </a:p>
          <a:p>
            <a:pPr lvl="2"/>
            <a:r>
              <a:rPr lang="pl-PL" altLang="pl-PL" noProof="0" smtClean="0">
                <a:sym typeface="Helvetica Neue" charset="0"/>
              </a:rPr>
              <a:t>Third level</a:t>
            </a:r>
          </a:p>
          <a:p>
            <a:pPr lvl="3"/>
            <a:r>
              <a:rPr lang="pl-PL" altLang="pl-PL" noProof="0" smtClean="0">
                <a:sym typeface="Helvetica Neue" charset="0"/>
              </a:rPr>
              <a:t>Fourth level</a:t>
            </a:r>
          </a:p>
          <a:p>
            <a:pPr lvl="4"/>
            <a:r>
              <a:rPr lang="pl-PL" altLang="pl-PL" noProof="0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3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3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5088" y="1236663"/>
            <a:ext cx="8010525" cy="26304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5088" y="3968750"/>
            <a:ext cx="8010525" cy="18240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5389F-3E3E-4F2A-81C9-5DCFA8AF733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AA9A0-E180-42BE-9083-740CF50139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616825" y="671513"/>
            <a:ext cx="2270125" cy="6051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2737" cy="60515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23976-5D85-4F03-B25D-B80837F6EF8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4D7C4-AF80-4362-8F74-22E7F6CB426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8663" y="1884363"/>
            <a:ext cx="9212262" cy="31432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8663" y="5056188"/>
            <a:ext cx="9212262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9E4E4-EC32-46D9-BA04-B92E946598A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5637" cy="45386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19725" y="2184400"/>
            <a:ext cx="4467225" cy="45386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8064E-3C5C-473E-82C7-C142F3CB0F6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401638"/>
            <a:ext cx="9212262" cy="14605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35013" y="1852613"/>
            <a:ext cx="4519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35013" y="2760663"/>
            <a:ext cx="4519612" cy="40592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07025" y="1852613"/>
            <a:ext cx="454025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07025" y="2760663"/>
            <a:ext cx="4540250" cy="40592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07C90-6FDB-405C-A8DB-1DBF555866A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846" y="0"/>
            <a:ext cx="9085262" cy="126047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B8491-E57D-4120-86B7-990B9E399FD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1DDDB-4D30-412C-A700-B0EC73773B5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503238"/>
            <a:ext cx="3444875" cy="17637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40250" y="1087438"/>
            <a:ext cx="5407025" cy="5370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5013" y="2266950"/>
            <a:ext cx="3444875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E240C-836F-47ED-B7B5-1C654175148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013" y="503238"/>
            <a:ext cx="3444875" cy="17637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40250" y="1087438"/>
            <a:ext cx="5407025" cy="5370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>
              <a:sym typeface="Arial" panose="020B0604020202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35013" y="2266950"/>
            <a:ext cx="3444875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E1A20-1C97-409B-9B9B-1B9621EEA8C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01688" y="671513"/>
            <a:ext cx="9085262" cy="12604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vert="horz" wrap="square" lIns="52144" tIns="52144" rIns="52144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01688" y="2184400"/>
            <a:ext cx="9085262" cy="45386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vert="horz" wrap="square" lIns="52144" tIns="52144" rIns="52144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>
                <a:sym typeface="Arial" charset="0"/>
              </a:rPr>
              <a:t>Click to edit Master text styles</a:t>
            </a:r>
          </a:p>
          <a:p>
            <a:pPr lvl="1"/>
            <a:r>
              <a:rPr lang="pl-PL" altLang="pl-PL" smtClean="0">
                <a:sym typeface="Arial" charset="0"/>
              </a:rPr>
              <a:t>Second level</a:t>
            </a:r>
          </a:p>
          <a:p>
            <a:pPr lvl="2"/>
            <a:r>
              <a:rPr lang="pl-PL" altLang="pl-PL" smtClean="0">
                <a:sym typeface="Arial" charset="0"/>
              </a:rPr>
              <a:t>Third level</a:t>
            </a:r>
          </a:p>
          <a:p>
            <a:pPr lvl="3"/>
            <a:r>
              <a:rPr lang="pl-PL" altLang="pl-PL" smtClean="0">
                <a:sym typeface="Arial" charset="0"/>
              </a:rPr>
              <a:t>Fourth level</a:t>
            </a:r>
          </a:p>
          <a:p>
            <a:pPr lvl="4"/>
            <a:r>
              <a:rPr lang="pl-PL" altLang="pl-PL" smtClean="0">
                <a:sym typeface="Arial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9542463" y="6891338"/>
            <a:ext cx="34448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2144" tIns="52144" rIns="52144" bIns="52144" numCol="1" anchor="t" anchorCtr="0" compatLnSpc="1">
            <a:prstTxWarp prst="textNoShape">
              <a:avLst/>
            </a:prstTxWarp>
          </a:bodyPr>
          <a:lstStyle>
            <a:lvl1pPr algn="r" defTabSz="1042988" eaLnBrk="1">
              <a:defRPr sz="1600"/>
            </a:lvl1pPr>
          </a:lstStyle>
          <a:p>
            <a:fld id="{E0AD1816-72F4-46B0-8BD1-5005BEDC8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4572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defTabSz="1042988" rtl="0" fontAlgn="base" hangingPunct="0">
        <a:spcBef>
          <a:spcPct val="0"/>
        </a:spcBef>
        <a:spcAft>
          <a:spcPct val="0"/>
        </a:spcAft>
        <a:defRPr sz="50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90525" indent="-390525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3454400" indent="-2933700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3811588" indent="-2768600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•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4840288" indent="-3276600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–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6251575" indent="-4165600" algn="l" defTabSz="1042988" rtl="0" eaLnBrk="0" fontAlgn="base" hangingPunct="0">
        <a:spcBef>
          <a:spcPts val="800"/>
        </a:spcBef>
        <a:spcAft>
          <a:spcPct val="0"/>
        </a:spcAft>
        <a:buSzPct val="10000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1235894" y="2833435"/>
            <a:ext cx="7992888" cy="584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eaLnBrk="1"/>
            <a:r>
              <a:rPr lang="en-US" sz="3200" dirty="0" smtClean="0"/>
              <a:t>SALT 2.5 Bias Network</a:t>
            </a:r>
            <a:endParaRPr lang="pl-PL" altLang="pl-PL" sz="3200" dirty="0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4666606" y="5791200"/>
            <a:ext cx="1709443" cy="33855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pPr algn="ctr" eaLnBrk="1"/>
            <a:r>
              <a:rPr lang="pl-PL" altLang="pl-PL" sz="1600" dirty="0" smtClean="0">
                <a:solidFill>
                  <a:srgbClr val="808080"/>
                </a:solidFill>
              </a:rPr>
              <a:t>Tomasz Fiutowski</a:t>
            </a:r>
            <a:endParaRPr lang="pl-PL" altLang="pl-PL" sz="1600" dirty="0">
              <a:solidFill>
                <a:srgbClr val="808080"/>
              </a:solidFill>
            </a:endParaRPr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2435225" y="4343400"/>
            <a:ext cx="6172200" cy="4619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1"/>
            <a:r>
              <a:rPr lang="pl-PL" altLang="pl-PL" sz="1200" dirty="0">
                <a:solidFill>
                  <a:srgbClr val="00A200"/>
                </a:solidFill>
                <a:latin typeface="FagoNoBoldCE-Caps" charset="0"/>
                <a:sym typeface="FagoNoBoldCE-Caps" charset="0"/>
              </a:rPr>
              <a:t>Akademia Górniczo-Hutnicza</a:t>
            </a:r>
            <a:r>
              <a:rPr lang="pl-PL" altLang="pl-PL" sz="1200" dirty="0">
                <a:latin typeface="FagoNoBoldCE-Caps" charset="0"/>
                <a:sym typeface="FagoNoBoldCE-Caps" charset="0"/>
              </a:rPr>
              <a:t> </a:t>
            </a:r>
            <a:r>
              <a:rPr lang="pl-PL" altLang="pl-PL" sz="1200" dirty="0">
                <a:solidFill>
                  <a:srgbClr val="808080"/>
                </a:solidFill>
                <a:latin typeface="FagoNoBoldCE-Caps" charset="0"/>
                <a:sym typeface="FagoNoBoldCE-Caps" charset="0"/>
              </a:rPr>
              <a:t>im. Stanisława Staszica w Krakowie</a:t>
            </a:r>
          </a:p>
          <a:p>
            <a:pPr algn="ctr" eaLnBrk="1"/>
            <a:r>
              <a:rPr lang="pl-PL" altLang="pl-PL" sz="1200" dirty="0">
                <a:solidFill>
                  <a:srgbClr val="808080"/>
                </a:solidFill>
                <a:latin typeface="FagoNoBoldCE-Caps" charset="0"/>
                <a:sym typeface="FagoNoBoldCE-Caps" charset="0"/>
              </a:rPr>
              <a:t>AGH University of Science and Technology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36097" y="-1134818"/>
            <a:ext cx="4608510" cy="10690233"/>
          </a:xfrm>
          <a:prstGeom prst="rect">
            <a:avLst/>
          </a:prstGeom>
        </p:spPr>
      </p:pic>
      <p:cxnSp>
        <p:nvCxnSpPr>
          <p:cNvPr id="4" name="Łącznik prosty ze strzałką 3"/>
          <p:cNvCxnSpPr/>
          <p:nvPr/>
        </p:nvCxnSpPr>
        <p:spPr bwMode="auto">
          <a:xfrm>
            <a:off x="155774" y="2338090"/>
            <a:ext cx="10369152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pole tekstowe 5"/>
          <p:cNvSpPr txBox="1"/>
          <p:nvPr/>
        </p:nvSpPr>
        <p:spPr>
          <a:xfrm>
            <a:off x="7716614" y="6628953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R_MET7=5.5m</a:t>
            </a:r>
            <a:r>
              <a:rPr lang="el-GR" dirty="0" smtClean="0"/>
              <a:t>Ω</a:t>
            </a:r>
            <a:r>
              <a:rPr lang="pl-PL" dirty="0" smtClean="0"/>
              <a:t>/□</a:t>
            </a:r>
            <a:endParaRPr lang="en-GB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908302" y="1999536"/>
            <a:ext cx="1043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10704µm</a:t>
            </a:r>
            <a:endParaRPr lang="en-GB" sz="1600" dirty="0"/>
          </a:p>
        </p:txBody>
      </p:sp>
      <p:cxnSp>
        <p:nvCxnSpPr>
          <p:cNvPr id="8" name="Łącznik prosty ze strzałką 7"/>
          <p:cNvCxnSpPr/>
          <p:nvPr/>
        </p:nvCxnSpPr>
        <p:spPr bwMode="auto">
          <a:xfrm>
            <a:off x="6132438" y="2914154"/>
            <a:ext cx="3888432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pole tekstowe 9"/>
          <p:cNvSpPr txBox="1"/>
          <p:nvPr/>
        </p:nvSpPr>
        <p:spPr>
          <a:xfrm>
            <a:off x="7500590" y="2626122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4060µm</a:t>
            </a:r>
            <a:endParaRPr lang="en-GB" sz="1600" dirty="0"/>
          </a:p>
        </p:txBody>
      </p:sp>
      <p:cxnSp>
        <p:nvCxnSpPr>
          <p:cNvPr id="11" name="Łącznik prosty ze strzałką 10"/>
          <p:cNvCxnSpPr/>
          <p:nvPr/>
        </p:nvCxnSpPr>
        <p:spPr bwMode="auto">
          <a:xfrm>
            <a:off x="731838" y="2914154"/>
            <a:ext cx="4392488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pole tekstowe 11"/>
          <p:cNvSpPr txBox="1"/>
          <p:nvPr/>
        </p:nvSpPr>
        <p:spPr>
          <a:xfrm>
            <a:off x="2394063" y="2626122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4560µm</a:t>
            </a:r>
            <a:endParaRPr lang="en-GB" sz="1600" dirty="0"/>
          </a:p>
        </p:txBody>
      </p:sp>
      <p:cxnSp>
        <p:nvCxnSpPr>
          <p:cNvPr id="14" name="Łącznik prosty ze strzałką 13"/>
          <p:cNvCxnSpPr/>
          <p:nvPr/>
        </p:nvCxnSpPr>
        <p:spPr bwMode="auto">
          <a:xfrm>
            <a:off x="659830" y="3490218"/>
            <a:ext cx="3960440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pole tekstowe 14"/>
          <p:cNvSpPr txBox="1"/>
          <p:nvPr/>
        </p:nvSpPr>
        <p:spPr>
          <a:xfrm>
            <a:off x="2322055" y="3202186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4130µm</a:t>
            </a:r>
            <a:endParaRPr lang="en-GB" sz="1600" dirty="0"/>
          </a:p>
        </p:txBody>
      </p:sp>
      <p:cxnSp>
        <p:nvCxnSpPr>
          <p:cNvPr id="19" name="Łącznik prosty ze strzałką 18"/>
          <p:cNvCxnSpPr/>
          <p:nvPr/>
        </p:nvCxnSpPr>
        <p:spPr bwMode="auto">
          <a:xfrm>
            <a:off x="5844406" y="2482106"/>
            <a:ext cx="0" cy="324036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pole tekstowe 23"/>
          <p:cNvSpPr txBox="1"/>
          <p:nvPr/>
        </p:nvSpPr>
        <p:spPr>
          <a:xfrm rot="5400000">
            <a:off x="5498129" y="3936029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3350µm</a:t>
            </a:r>
            <a:endParaRPr lang="en-GB" sz="1600" dirty="0"/>
          </a:p>
        </p:txBody>
      </p:sp>
      <p:cxnSp>
        <p:nvCxnSpPr>
          <p:cNvPr id="25" name="Łącznik prosty ze strzałką 24"/>
          <p:cNvCxnSpPr/>
          <p:nvPr/>
        </p:nvCxnSpPr>
        <p:spPr bwMode="auto">
          <a:xfrm>
            <a:off x="5484366" y="2770138"/>
            <a:ext cx="0" cy="3104728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Łącznik prosty ze strzałką 26"/>
          <p:cNvCxnSpPr/>
          <p:nvPr/>
        </p:nvCxnSpPr>
        <p:spPr bwMode="auto">
          <a:xfrm>
            <a:off x="5268342" y="2482106"/>
            <a:ext cx="0" cy="339276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Łącznik prosty ze strzałką 28"/>
          <p:cNvCxnSpPr/>
          <p:nvPr/>
        </p:nvCxnSpPr>
        <p:spPr bwMode="auto">
          <a:xfrm>
            <a:off x="4908302" y="3346202"/>
            <a:ext cx="0" cy="237626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Łącznik prosty ze strzałką 32"/>
          <p:cNvCxnSpPr/>
          <p:nvPr/>
        </p:nvCxnSpPr>
        <p:spPr bwMode="auto">
          <a:xfrm>
            <a:off x="4620270" y="3562226"/>
            <a:ext cx="0" cy="252028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pole tekstowe 35"/>
          <p:cNvSpPr txBox="1"/>
          <p:nvPr/>
        </p:nvSpPr>
        <p:spPr>
          <a:xfrm rot="5400000">
            <a:off x="5138089" y="3929989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3130µm</a:t>
            </a:r>
            <a:endParaRPr lang="en-GB" sz="1600" dirty="0"/>
          </a:p>
        </p:txBody>
      </p:sp>
      <p:sp>
        <p:nvSpPr>
          <p:cNvPr id="37" name="pole tekstowe 36"/>
          <p:cNvSpPr txBox="1"/>
          <p:nvPr/>
        </p:nvSpPr>
        <p:spPr>
          <a:xfrm rot="5400000">
            <a:off x="4900580" y="3929989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3370µm</a:t>
            </a:r>
            <a:endParaRPr lang="en-GB" sz="1600" dirty="0"/>
          </a:p>
        </p:txBody>
      </p:sp>
      <p:sp>
        <p:nvSpPr>
          <p:cNvPr id="38" name="pole tekstowe 37"/>
          <p:cNvSpPr txBox="1"/>
          <p:nvPr/>
        </p:nvSpPr>
        <p:spPr>
          <a:xfrm rot="5400000">
            <a:off x="4562025" y="3929989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2540µm</a:t>
            </a:r>
            <a:endParaRPr lang="en-GB" sz="1600" dirty="0"/>
          </a:p>
        </p:txBody>
      </p:sp>
      <p:sp>
        <p:nvSpPr>
          <p:cNvPr id="39" name="pole tekstowe 38"/>
          <p:cNvSpPr txBox="1"/>
          <p:nvPr/>
        </p:nvSpPr>
        <p:spPr>
          <a:xfrm rot="5400000">
            <a:off x="4273993" y="4296069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2520µm</a:t>
            </a:r>
            <a:endParaRPr lang="en-GB" sz="1600" dirty="0"/>
          </a:p>
        </p:txBody>
      </p:sp>
      <p:cxnSp>
        <p:nvCxnSpPr>
          <p:cNvPr id="40" name="Łącznik prosty ze strzałką 39"/>
          <p:cNvCxnSpPr/>
          <p:nvPr/>
        </p:nvCxnSpPr>
        <p:spPr bwMode="auto">
          <a:xfrm>
            <a:off x="5412358" y="5866482"/>
            <a:ext cx="1584176" cy="838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pole tekstowe 41"/>
          <p:cNvSpPr txBox="1"/>
          <p:nvPr/>
        </p:nvSpPr>
        <p:spPr>
          <a:xfrm>
            <a:off x="5994463" y="5578450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1700µm</a:t>
            </a:r>
            <a:endParaRPr lang="en-GB" sz="1600" dirty="0"/>
          </a:p>
        </p:txBody>
      </p:sp>
      <p:cxnSp>
        <p:nvCxnSpPr>
          <p:cNvPr id="43" name="Łącznik prosty ze strzałką 42"/>
          <p:cNvCxnSpPr/>
          <p:nvPr/>
        </p:nvCxnSpPr>
        <p:spPr bwMode="auto">
          <a:xfrm>
            <a:off x="2748062" y="6082506"/>
            <a:ext cx="2016224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pole tekstowe 44"/>
          <p:cNvSpPr txBox="1"/>
          <p:nvPr/>
        </p:nvSpPr>
        <p:spPr>
          <a:xfrm>
            <a:off x="3252118" y="5752336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2070µm</a:t>
            </a:r>
            <a:endParaRPr lang="en-GB" sz="1600" dirty="0"/>
          </a:p>
        </p:txBody>
      </p:sp>
      <p:sp>
        <p:nvSpPr>
          <p:cNvPr id="46" name="Prostokąt 45"/>
          <p:cNvSpPr/>
          <p:nvPr/>
        </p:nvSpPr>
        <p:spPr bwMode="auto">
          <a:xfrm>
            <a:off x="4332238" y="1978050"/>
            <a:ext cx="1944216" cy="194421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6708502" y="3850258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Next slide</a:t>
            </a:r>
            <a:endParaRPr lang="en-GB" sz="1600" dirty="0"/>
          </a:p>
        </p:txBody>
      </p:sp>
      <p:cxnSp>
        <p:nvCxnSpPr>
          <p:cNvPr id="49" name="Łącznik prosty ze strzałką 48"/>
          <p:cNvCxnSpPr>
            <a:stCxn id="48" idx="1"/>
          </p:cNvCxnSpPr>
          <p:nvPr/>
        </p:nvCxnSpPr>
        <p:spPr bwMode="auto">
          <a:xfrm flipH="1" flipV="1">
            <a:off x="6348462" y="3900781"/>
            <a:ext cx="360040" cy="11875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sz="3600" dirty="0" smtClean="0"/>
              <a:t>METAL 7 </a:t>
            </a:r>
            <a:r>
              <a:rPr lang="en-GB" sz="3600" dirty="0" smtClean="0"/>
              <a:t>distribution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312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74" y="1041946"/>
            <a:ext cx="5512432" cy="5800492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 rot="5400000">
            <a:off x="866921" y="3713965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VSSA_PRE</a:t>
            </a:r>
            <a:endParaRPr lang="en-GB" sz="1600" dirty="0"/>
          </a:p>
        </p:txBody>
      </p:sp>
      <p:sp>
        <p:nvSpPr>
          <p:cNvPr id="5" name="pole tekstowe 4"/>
          <p:cNvSpPr txBox="1"/>
          <p:nvPr/>
        </p:nvSpPr>
        <p:spPr>
          <a:xfrm rot="5400000">
            <a:off x="1842679" y="5536861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endParaRPr lang="en-GB" sz="1600" dirty="0"/>
          </a:p>
        </p:txBody>
      </p:sp>
      <p:sp>
        <p:nvSpPr>
          <p:cNvPr id="6" name="pole tekstowe 5"/>
          <p:cNvSpPr txBox="1"/>
          <p:nvPr/>
        </p:nvSpPr>
        <p:spPr>
          <a:xfrm rot="5400000">
            <a:off x="3282840" y="5537164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endParaRPr lang="en-GB" sz="1600" dirty="0"/>
          </a:p>
        </p:txBody>
      </p:sp>
      <p:sp>
        <p:nvSpPr>
          <p:cNvPr id="7" name="pole tekstowe 6"/>
          <p:cNvSpPr txBox="1"/>
          <p:nvPr/>
        </p:nvSpPr>
        <p:spPr>
          <a:xfrm rot="5400000">
            <a:off x="2552496" y="5537164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</a:t>
            </a:r>
            <a:endParaRPr lang="en-GB" sz="1600" dirty="0"/>
          </a:p>
        </p:txBody>
      </p:sp>
      <p:sp>
        <p:nvSpPr>
          <p:cNvPr id="8" name="pole tekstowe 7"/>
          <p:cNvSpPr txBox="1"/>
          <p:nvPr/>
        </p:nvSpPr>
        <p:spPr>
          <a:xfrm rot="5400000">
            <a:off x="3524962" y="6176055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VDDADC(S2D)</a:t>
            </a:r>
            <a:endParaRPr lang="en-GB" sz="1200" dirty="0"/>
          </a:p>
        </p:txBody>
      </p:sp>
      <p:sp>
        <p:nvSpPr>
          <p:cNvPr id="9" name="pole tekstowe 8"/>
          <p:cNvSpPr txBox="1"/>
          <p:nvPr/>
        </p:nvSpPr>
        <p:spPr>
          <a:xfrm rot="5400000">
            <a:off x="3657247" y="6183954"/>
            <a:ext cx="1217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VSSADC(S2D)</a:t>
            </a:r>
            <a:endParaRPr lang="en-GB" sz="1200" dirty="0"/>
          </a:p>
        </p:txBody>
      </p:sp>
      <p:sp>
        <p:nvSpPr>
          <p:cNvPr id="10" name="pole tekstowe 9"/>
          <p:cNvSpPr txBox="1"/>
          <p:nvPr/>
        </p:nvSpPr>
        <p:spPr>
          <a:xfrm rot="5400000">
            <a:off x="4131222" y="6246918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VDDADC</a:t>
            </a:r>
            <a:endParaRPr lang="en-GB" sz="800" dirty="0"/>
          </a:p>
        </p:txBody>
      </p:sp>
      <p:sp>
        <p:nvSpPr>
          <p:cNvPr id="11" name="pole tekstowe 10"/>
          <p:cNvSpPr txBox="1"/>
          <p:nvPr/>
        </p:nvSpPr>
        <p:spPr>
          <a:xfrm rot="5400000">
            <a:off x="4208618" y="6246918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VSSADC</a:t>
            </a:r>
            <a:endParaRPr lang="en-GB" sz="800" dirty="0"/>
          </a:p>
        </p:txBody>
      </p:sp>
      <p:sp>
        <p:nvSpPr>
          <p:cNvPr id="12" name="pole tekstowe 11"/>
          <p:cNvSpPr txBox="1"/>
          <p:nvPr/>
        </p:nvSpPr>
        <p:spPr>
          <a:xfrm rot="5400000">
            <a:off x="4384118" y="6242109"/>
            <a:ext cx="6174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VDDADC</a:t>
            </a:r>
            <a:endParaRPr lang="en-GB" sz="800" dirty="0"/>
          </a:p>
        </p:txBody>
      </p:sp>
      <p:sp>
        <p:nvSpPr>
          <p:cNvPr id="13" name="pole tekstowe 12"/>
          <p:cNvSpPr txBox="1"/>
          <p:nvPr/>
        </p:nvSpPr>
        <p:spPr>
          <a:xfrm rot="5400000">
            <a:off x="4483543" y="624211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VSSADC</a:t>
            </a:r>
            <a:endParaRPr lang="en-GB" sz="800" dirty="0"/>
          </a:p>
        </p:txBody>
      </p:sp>
      <p:sp>
        <p:nvSpPr>
          <p:cNvPr id="15" name="pole tekstowe 14"/>
          <p:cNvSpPr txBox="1"/>
          <p:nvPr/>
        </p:nvSpPr>
        <p:spPr>
          <a:xfrm rot="5400000">
            <a:off x="4649710" y="6322466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VSSADC</a:t>
            </a:r>
            <a:endParaRPr lang="en-GB" sz="1200" dirty="0"/>
          </a:p>
        </p:txBody>
      </p:sp>
      <p:sp>
        <p:nvSpPr>
          <p:cNvPr id="16" name="pole tekstowe 15"/>
          <p:cNvSpPr txBox="1"/>
          <p:nvPr/>
        </p:nvSpPr>
        <p:spPr>
          <a:xfrm rot="5400000">
            <a:off x="4846687" y="6322466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VDDADC</a:t>
            </a:r>
            <a:endParaRPr lang="en-GB" sz="1200" dirty="0"/>
          </a:p>
        </p:txBody>
      </p:sp>
      <p:sp>
        <p:nvSpPr>
          <p:cNvPr id="18" name="pole tekstowe 17"/>
          <p:cNvSpPr txBox="1"/>
          <p:nvPr/>
        </p:nvSpPr>
        <p:spPr>
          <a:xfrm rot="5400000">
            <a:off x="4642738" y="6249323"/>
            <a:ext cx="5325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VREFD</a:t>
            </a:r>
            <a:endParaRPr lang="en-GB" sz="8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5877063" y="4087768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VSSA_PRE</a:t>
            </a:r>
            <a:endParaRPr lang="en-GB" sz="16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5877063" y="3418210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</a:t>
            </a:r>
            <a:endParaRPr lang="en-GB" sz="16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5906807" y="2554114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endParaRPr lang="en-GB" sz="16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5877063" y="4735840"/>
            <a:ext cx="1047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VDDADC</a:t>
            </a:r>
            <a:endParaRPr lang="en-GB" sz="16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877444" y="521841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VSSADC</a:t>
            </a:r>
            <a:endParaRPr lang="en-GB" sz="16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5877444" y="5722466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VREFD</a:t>
            </a:r>
            <a:endParaRPr lang="en-GB" sz="1600" dirty="0"/>
          </a:p>
        </p:txBody>
      </p:sp>
      <p:cxnSp>
        <p:nvCxnSpPr>
          <p:cNvPr id="25" name="Łącznik prosty ze strzałką 24"/>
          <p:cNvCxnSpPr/>
          <p:nvPr/>
        </p:nvCxnSpPr>
        <p:spPr bwMode="auto">
          <a:xfrm>
            <a:off x="5016719" y="5218410"/>
            <a:ext cx="0" cy="36004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pole tekstowe 25"/>
          <p:cNvSpPr txBox="1"/>
          <p:nvPr/>
        </p:nvSpPr>
        <p:spPr>
          <a:xfrm rot="5400000">
            <a:off x="4758484" y="5273894"/>
            <a:ext cx="9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8x14µm</a:t>
            </a:r>
            <a:endParaRPr lang="en-GB" sz="1600" dirty="0"/>
          </a:p>
        </p:txBody>
      </p:sp>
      <p:cxnSp>
        <p:nvCxnSpPr>
          <p:cNvPr id="30" name="Łącznik prosty ze strzałką 29"/>
          <p:cNvCxnSpPr/>
          <p:nvPr/>
        </p:nvCxnSpPr>
        <p:spPr bwMode="auto">
          <a:xfrm>
            <a:off x="4980310" y="3994274"/>
            <a:ext cx="0" cy="520712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pole tekstowe 30"/>
          <p:cNvSpPr txBox="1"/>
          <p:nvPr/>
        </p:nvSpPr>
        <p:spPr>
          <a:xfrm rot="5400000">
            <a:off x="4665168" y="4157664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12x14µm</a:t>
            </a:r>
            <a:endParaRPr lang="en-GB" sz="1600" dirty="0"/>
          </a:p>
        </p:txBody>
      </p:sp>
      <p:cxnSp>
        <p:nvCxnSpPr>
          <p:cNvPr id="34" name="Łącznik prosty ze strzałką 33"/>
          <p:cNvCxnSpPr/>
          <p:nvPr/>
        </p:nvCxnSpPr>
        <p:spPr bwMode="auto">
          <a:xfrm>
            <a:off x="4548262" y="3361303"/>
            <a:ext cx="0" cy="520712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pole tekstowe 34"/>
          <p:cNvSpPr txBox="1"/>
          <p:nvPr/>
        </p:nvSpPr>
        <p:spPr>
          <a:xfrm rot="5400000">
            <a:off x="4233120" y="3524693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10x14µm</a:t>
            </a:r>
            <a:endParaRPr lang="en-GB" sz="1600" dirty="0"/>
          </a:p>
        </p:txBody>
      </p:sp>
      <p:cxnSp>
        <p:nvCxnSpPr>
          <p:cNvPr id="36" name="Łącznik prosty ze strzałką 35"/>
          <p:cNvCxnSpPr/>
          <p:nvPr/>
        </p:nvCxnSpPr>
        <p:spPr bwMode="auto">
          <a:xfrm flipH="1">
            <a:off x="4547132" y="2050058"/>
            <a:ext cx="551" cy="120144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pole tekstowe 36"/>
          <p:cNvSpPr txBox="1"/>
          <p:nvPr/>
        </p:nvSpPr>
        <p:spPr>
          <a:xfrm rot="5400000">
            <a:off x="4233120" y="2469117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23x14µm</a:t>
            </a:r>
            <a:endParaRPr lang="en-GB" sz="1600" dirty="0"/>
          </a:p>
        </p:txBody>
      </p:sp>
      <p:cxnSp>
        <p:nvCxnSpPr>
          <p:cNvPr id="41" name="Łącznik prosty ze strzałką 40"/>
          <p:cNvCxnSpPr/>
          <p:nvPr/>
        </p:nvCxnSpPr>
        <p:spPr bwMode="auto">
          <a:xfrm>
            <a:off x="1235894" y="1444124"/>
            <a:ext cx="576064" cy="838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pole tekstowe 41"/>
          <p:cNvSpPr txBox="1"/>
          <p:nvPr/>
        </p:nvSpPr>
        <p:spPr>
          <a:xfrm>
            <a:off x="995327" y="1135440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12x14µm</a:t>
            </a:r>
            <a:endParaRPr lang="en-GB" sz="1600" dirty="0"/>
          </a:p>
        </p:txBody>
      </p:sp>
      <p:cxnSp>
        <p:nvCxnSpPr>
          <p:cNvPr id="44" name="Łącznik prosty ze strzałką 43"/>
          <p:cNvCxnSpPr/>
          <p:nvPr/>
        </p:nvCxnSpPr>
        <p:spPr bwMode="auto">
          <a:xfrm>
            <a:off x="1925390" y="1753642"/>
            <a:ext cx="576064" cy="838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pole tekstowe 44"/>
          <p:cNvSpPr txBox="1"/>
          <p:nvPr/>
        </p:nvSpPr>
        <p:spPr>
          <a:xfrm>
            <a:off x="1739950" y="1473994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12x14µm</a:t>
            </a:r>
            <a:endParaRPr lang="en-GB" sz="1600" dirty="0"/>
          </a:p>
        </p:txBody>
      </p:sp>
      <p:cxnSp>
        <p:nvCxnSpPr>
          <p:cNvPr id="46" name="Łącznik prosty ze strzałką 45"/>
          <p:cNvCxnSpPr/>
          <p:nvPr/>
        </p:nvCxnSpPr>
        <p:spPr bwMode="auto">
          <a:xfrm>
            <a:off x="2532038" y="1444124"/>
            <a:ext cx="720080" cy="838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pole tekstowe 46"/>
          <p:cNvSpPr txBox="1"/>
          <p:nvPr/>
        </p:nvSpPr>
        <p:spPr>
          <a:xfrm>
            <a:off x="2388022" y="1135440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14x14µm</a:t>
            </a:r>
            <a:endParaRPr lang="en-GB" sz="1600" dirty="0"/>
          </a:p>
        </p:txBody>
      </p:sp>
      <p:cxnSp>
        <p:nvCxnSpPr>
          <p:cNvPr id="51" name="Łącznik prosty ze strzałką 50"/>
          <p:cNvCxnSpPr/>
          <p:nvPr/>
        </p:nvCxnSpPr>
        <p:spPr bwMode="auto">
          <a:xfrm>
            <a:off x="3324126" y="1753642"/>
            <a:ext cx="720080" cy="838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pole tekstowe 51"/>
          <p:cNvSpPr txBox="1"/>
          <p:nvPr/>
        </p:nvSpPr>
        <p:spPr>
          <a:xfrm>
            <a:off x="3180110" y="1473994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14x14µm</a:t>
            </a:r>
            <a:endParaRPr lang="en-GB" sz="1600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5556374" y="1041946"/>
            <a:ext cx="3886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VDDADC(S2D)&amp;VSSADC(S2D) 3x14</a:t>
            </a:r>
            <a:r>
              <a:rPr lang="pl-PL" sz="1600" dirty="0"/>
              <a:t>µm</a:t>
            </a:r>
            <a:endParaRPr lang="en-GB" sz="1600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5556374" y="1567488"/>
            <a:ext cx="2815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VDDADC&amp;VSSADC </a:t>
            </a:r>
            <a:r>
              <a:rPr lang="pl-PL" sz="1600" dirty="0"/>
              <a:t>4</a:t>
            </a:r>
            <a:r>
              <a:rPr lang="pl-PL" sz="1600" dirty="0" smtClean="0"/>
              <a:t>x14µm</a:t>
            </a:r>
            <a:endParaRPr lang="en-GB" sz="160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5556374" y="6370538"/>
            <a:ext cx="3427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VREFD&amp;VDDADC&amp;VSSADC 23µm</a:t>
            </a:r>
            <a:endParaRPr lang="en-GB" sz="1600" dirty="0"/>
          </a:p>
        </p:txBody>
      </p:sp>
      <p:cxnSp>
        <p:nvCxnSpPr>
          <p:cNvPr id="57" name="Łącznik prosty ze strzałką 56"/>
          <p:cNvCxnSpPr>
            <a:stCxn id="54" idx="1"/>
          </p:cNvCxnSpPr>
          <p:nvPr/>
        </p:nvCxnSpPr>
        <p:spPr bwMode="auto">
          <a:xfrm flipH="1" flipV="1">
            <a:off x="5196334" y="1618010"/>
            <a:ext cx="360040" cy="118755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Łącznik prosty ze strzałką 57"/>
          <p:cNvCxnSpPr/>
          <p:nvPr/>
        </p:nvCxnSpPr>
        <p:spPr bwMode="auto">
          <a:xfrm flipH="1">
            <a:off x="4212765" y="1257971"/>
            <a:ext cx="1343609" cy="261017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Łącznik prosty ze strzałką 59"/>
          <p:cNvCxnSpPr>
            <a:endCxn id="12" idx="2"/>
          </p:cNvCxnSpPr>
          <p:nvPr/>
        </p:nvCxnSpPr>
        <p:spPr bwMode="auto">
          <a:xfrm flipH="1" flipV="1">
            <a:off x="4585135" y="6349832"/>
            <a:ext cx="1024222" cy="16270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pole tekstowe 61"/>
          <p:cNvSpPr txBox="1"/>
          <p:nvPr/>
        </p:nvSpPr>
        <p:spPr>
          <a:xfrm>
            <a:off x="6874953" y="3655720"/>
            <a:ext cx="3721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Effective rail widths (without 6</a:t>
            </a:r>
            <a:r>
              <a:rPr lang="pl-PL" sz="1600" dirty="0" smtClean="0"/>
              <a:t>µm</a:t>
            </a:r>
            <a:r>
              <a:rPr lang="en-GB" sz="1600" dirty="0" smtClean="0"/>
              <a:t> slots)</a:t>
            </a:r>
            <a:endParaRPr lang="en-GB" sz="1600" dirty="0"/>
          </a:p>
        </p:txBody>
      </p:sp>
      <p:sp>
        <p:nvSpPr>
          <p:cNvPr id="65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sz="3600" dirty="0" smtClean="0"/>
              <a:t>METAL 7 </a:t>
            </a:r>
            <a:r>
              <a:rPr lang="en-GB" sz="3600" dirty="0" smtClean="0"/>
              <a:t>distribution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689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34800" y="-1134000"/>
            <a:ext cx="4594832" cy="10654853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716614" y="6628953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R_MET6=25m</a:t>
            </a:r>
            <a:r>
              <a:rPr lang="el-GR" dirty="0" smtClean="0"/>
              <a:t>Ω</a:t>
            </a:r>
            <a:r>
              <a:rPr lang="pl-PL" dirty="0" smtClean="0"/>
              <a:t>/□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4332238" y="1978050"/>
            <a:ext cx="1944216" cy="194421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708502" y="3850258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Next slide</a:t>
            </a:r>
            <a:endParaRPr lang="en-GB" sz="1600" dirty="0"/>
          </a:p>
        </p:txBody>
      </p:sp>
      <p:cxnSp>
        <p:nvCxnSpPr>
          <p:cNvPr id="6" name="Łącznik prosty ze strzałką 5"/>
          <p:cNvCxnSpPr>
            <a:stCxn id="5" idx="1"/>
          </p:cNvCxnSpPr>
          <p:nvPr/>
        </p:nvCxnSpPr>
        <p:spPr bwMode="auto">
          <a:xfrm flipH="1" flipV="1">
            <a:off x="6348462" y="3900781"/>
            <a:ext cx="360040" cy="118754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Łącznik prosty ze strzałką 6"/>
          <p:cNvCxnSpPr/>
          <p:nvPr/>
        </p:nvCxnSpPr>
        <p:spPr bwMode="auto">
          <a:xfrm>
            <a:off x="5196334" y="6010498"/>
            <a:ext cx="1944216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pole tekstowe 7"/>
          <p:cNvSpPr txBox="1"/>
          <p:nvPr/>
        </p:nvSpPr>
        <p:spPr>
          <a:xfrm>
            <a:off x="5778439" y="5722466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2054µm</a:t>
            </a:r>
            <a:endParaRPr lang="en-GB" sz="1600" dirty="0"/>
          </a:p>
        </p:txBody>
      </p:sp>
      <p:cxnSp>
        <p:nvCxnSpPr>
          <p:cNvPr id="10" name="Łącznik prosty ze strzałką 9"/>
          <p:cNvCxnSpPr/>
          <p:nvPr/>
        </p:nvCxnSpPr>
        <p:spPr bwMode="auto">
          <a:xfrm>
            <a:off x="2892078" y="5866482"/>
            <a:ext cx="1944216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pole tekstowe 10"/>
          <p:cNvSpPr txBox="1"/>
          <p:nvPr/>
        </p:nvSpPr>
        <p:spPr>
          <a:xfrm>
            <a:off x="3474183" y="5578450"/>
            <a:ext cx="914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2110µm</a:t>
            </a:r>
            <a:endParaRPr lang="en-GB" sz="1600" dirty="0"/>
          </a:p>
        </p:txBody>
      </p:sp>
      <p:cxnSp>
        <p:nvCxnSpPr>
          <p:cNvPr id="12" name="Łącznik prosty ze strzałką 11"/>
          <p:cNvCxnSpPr/>
          <p:nvPr/>
        </p:nvCxnSpPr>
        <p:spPr bwMode="auto">
          <a:xfrm>
            <a:off x="3252118" y="6082506"/>
            <a:ext cx="1800200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pole tekstowe 12"/>
          <p:cNvSpPr txBox="1"/>
          <p:nvPr/>
        </p:nvSpPr>
        <p:spPr>
          <a:xfrm>
            <a:off x="3690207" y="5815960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1875µm</a:t>
            </a:r>
            <a:endParaRPr lang="en-GB" sz="1600" dirty="0"/>
          </a:p>
        </p:txBody>
      </p:sp>
      <p:cxnSp>
        <p:nvCxnSpPr>
          <p:cNvPr id="17" name="Łącznik prosty ze strzałką 16"/>
          <p:cNvCxnSpPr/>
          <p:nvPr/>
        </p:nvCxnSpPr>
        <p:spPr bwMode="auto">
          <a:xfrm>
            <a:off x="4548262" y="3634234"/>
            <a:ext cx="1584176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pole tekstowe 17"/>
          <p:cNvSpPr txBox="1"/>
          <p:nvPr/>
        </p:nvSpPr>
        <p:spPr>
          <a:xfrm>
            <a:off x="4980310" y="3346202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2054µm</a:t>
            </a:r>
            <a:endParaRPr lang="en-GB" sz="1600" dirty="0"/>
          </a:p>
        </p:txBody>
      </p:sp>
      <p:cxnSp>
        <p:nvCxnSpPr>
          <p:cNvPr id="20" name="Łącznik prosty ze strzałką 19"/>
          <p:cNvCxnSpPr/>
          <p:nvPr/>
        </p:nvCxnSpPr>
        <p:spPr bwMode="auto">
          <a:xfrm>
            <a:off x="5052318" y="2842146"/>
            <a:ext cx="1002071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pole tekstowe 20"/>
          <p:cNvSpPr txBox="1"/>
          <p:nvPr/>
        </p:nvSpPr>
        <p:spPr>
          <a:xfrm>
            <a:off x="5124326" y="2554114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2054µm</a:t>
            </a:r>
            <a:endParaRPr lang="en-GB" sz="16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7284566" y="5794474"/>
            <a:ext cx="798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989012" y="5887968"/>
            <a:ext cx="1047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VDDADC</a:t>
            </a:r>
            <a:endParaRPr lang="en-GB" sz="16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595934" y="5671944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VSSADC</a:t>
            </a:r>
            <a:endParaRPr lang="en-GB" sz="1600" dirty="0"/>
          </a:p>
        </p:txBody>
      </p:sp>
      <p:sp>
        <p:nvSpPr>
          <p:cNvPr id="28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sz="3600" dirty="0" smtClean="0"/>
              <a:t>METAL </a:t>
            </a:r>
            <a:r>
              <a:rPr lang="en-GB" sz="3600" dirty="0" smtClean="0"/>
              <a:t>6</a:t>
            </a:r>
            <a:r>
              <a:rPr lang="pl-PL" sz="3600" dirty="0" smtClean="0"/>
              <a:t> </a:t>
            </a:r>
            <a:r>
              <a:rPr lang="en-GB" sz="3600" dirty="0" smtClean="0"/>
              <a:t>distribution</a:t>
            </a:r>
            <a:endParaRPr lang="en-GB" sz="3600" dirty="0"/>
          </a:p>
        </p:txBody>
      </p:sp>
      <p:cxnSp>
        <p:nvCxnSpPr>
          <p:cNvPr id="29" name="Łącznik prosty ze strzałką 28"/>
          <p:cNvCxnSpPr/>
          <p:nvPr/>
        </p:nvCxnSpPr>
        <p:spPr bwMode="auto">
          <a:xfrm flipH="1">
            <a:off x="6780510" y="5434435"/>
            <a:ext cx="360040" cy="453533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pole tekstowe 30"/>
          <p:cNvSpPr txBox="1"/>
          <p:nvPr/>
        </p:nvSpPr>
        <p:spPr>
          <a:xfrm>
            <a:off x="6996534" y="5146402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4</a:t>
            </a:r>
            <a:r>
              <a:rPr lang="en-GB" sz="1600" dirty="0" smtClean="0"/>
              <a:t>30</a:t>
            </a:r>
            <a:r>
              <a:rPr lang="pl-PL" sz="1600" dirty="0" smtClean="0"/>
              <a:t>µm</a:t>
            </a:r>
            <a:endParaRPr lang="en-GB" sz="1600" dirty="0"/>
          </a:p>
        </p:txBody>
      </p:sp>
      <p:cxnSp>
        <p:nvCxnSpPr>
          <p:cNvPr id="32" name="Łącznik prosty ze strzałką 31"/>
          <p:cNvCxnSpPr/>
          <p:nvPr/>
        </p:nvCxnSpPr>
        <p:spPr bwMode="auto">
          <a:xfrm>
            <a:off x="6708502" y="5722466"/>
            <a:ext cx="0" cy="432048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Łącznik prosty ze strzałką 33"/>
          <p:cNvCxnSpPr/>
          <p:nvPr/>
        </p:nvCxnSpPr>
        <p:spPr bwMode="auto">
          <a:xfrm>
            <a:off x="2748062" y="5434435"/>
            <a:ext cx="504056" cy="432047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pole tekstowe 34"/>
          <p:cNvSpPr txBox="1"/>
          <p:nvPr/>
        </p:nvSpPr>
        <p:spPr>
          <a:xfrm>
            <a:off x="2460030" y="5146402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200</a:t>
            </a:r>
            <a:r>
              <a:rPr lang="pl-PL" sz="1600" dirty="0" smtClean="0"/>
              <a:t>µm</a:t>
            </a:r>
            <a:endParaRPr lang="en-GB" sz="1600" dirty="0"/>
          </a:p>
        </p:txBody>
      </p:sp>
      <p:cxnSp>
        <p:nvCxnSpPr>
          <p:cNvPr id="37" name="Łącznik prosty ze strzałką 36"/>
          <p:cNvCxnSpPr/>
          <p:nvPr/>
        </p:nvCxnSpPr>
        <p:spPr bwMode="auto">
          <a:xfrm>
            <a:off x="2865315" y="5445177"/>
            <a:ext cx="674835" cy="586807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88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26" y="897930"/>
            <a:ext cx="6624736" cy="6056417"/>
          </a:xfrm>
          <a:prstGeom prst="rect">
            <a:avLst/>
          </a:prstGeom>
        </p:spPr>
      </p:pic>
      <p:sp>
        <p:nvSpPr>
          <p:cNvPr id="4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sz="3600" dirty="0" smtClean="0"/>
              <a:t>METAL </a:t>
            </a:r>
            <a:r>
              <a:rPr lang="en-GB" sz="3600" dirty="0" smtClean="0"/>
              <a:t>6</a:t>
            </a:r>
            <a:r>
              <a:rPr lang="pl-PL" sz="3600" dirty="0" smtClean="0"/>
              <a:t> </a:t>
            </a:r>
            <a:r>
              <a:rPr lang="en-GB" sz="3600" dirty="0" smtClean="0"/>
              <a:t>distribution</a:t>
            </a:r>
            <a:endParaRPr lang="en-GB" sz="3600" dirty="0"/>
          </a:p>
        </p:txBody>
      </p:sp>
      <p:sp>
        <p:nvSpPr>
          <p:cNvPr id="5" name="pole tekstowe 4"/>
          <p:cNvSpPr txBox="1"/>
          <p:nvPr/>
        </p:nvSpPr>
        <p:spPr>
          <a:xfrm rot="5400000">
            <a:off x="3426856" y="3985038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endParaRPr lang="en-GB" sz="1600" dirty="0"/>
          </a:p>
        </p:txBody>
      </p:sp>
      <p:sp>
        <p:nvSpPr>
          <p:cNvPr id="6" name="pole tekstowe 5"/>
          <p:cNvSpPr txBox="1"/>
          <p:nvPr/>
        </p:nvSpPr>
        <p:spPr>
          <a:xfrm rot="5400000">
            <a:off x="5299064" y="3985341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VDDA</a:t>
            </a:r>
            <a:endParaRPr lang="en-GB" sz="1600" dirty="0"/>
          </a:p>
        </p:txBody>
      </p:sp>
      <p:sp>
        <p:nvSpPr>
          <p:cNvPr id="7" name="pole tekstowe 6"/>
          <p:cNvSpPr txBox="1"/>
          <p:nvPr/>
        </p:nvSpPr>
        <p:spPr>
          <a:xfrm rot="5400000">
            <a:off x="4403220" y="3985341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VSSA</a:t>
            </a:r>
            <a:endParaRPr lang="en-GB" sz="1600" dirty="0"/>
          </a:p>
        </p:txBody>
      </p:sp>
      <p:cxnSp>
        <p:nvCxnSpPr>
          <p:cNvPr id="8" name="Łącznik prosty ze strzałką 7"/>
          <p:cNvCxnSpPr/>
          <p:nvPr/>
        </p:nvCxnSpPr>
        <p:spPr bwMode="auto">
          <a:xfrm>
            <a:off x="3396134" y="2842146"/>
            <a:ext cx="792088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pole tekstowe 8"/>
          <p:cNvSpPr txBox="1"/>
          <p:nvPr/>
        </p:nvSpPr>
        <p:spPr>
          <a:xfrm>
            <a:off x="3396134" y="2554114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</a:t>
            </a:r>
            <a:r>
              <a:rPr lang="en-GB" sz="1600" dirty="0" smtClean="0"/>
              <a:t>3</a:t>
            </a:r>
            <a:r>
              <a:rPr lang="pl-PL" sz="1600" dirty="0" smtClean="0"/>
              <a:t>4µm</a:t>
            </a:r>
            <a:endParaRPr lang="en-GB" sz="1600" dirty="0"/>
          </a:p>
        </p:txBody>
      </p:sp>
      <p:cxnSp>
        <p:nvCxnSpPr>
          <p:cNvPr id="11" name="Łącznik prosty ze strzałką 10"/>
          <p:cNvCxnSpPr/>
          <p:nvPr/>
        </p:nvCxnSpPr>
        <p:spPr bwMode="auto">
          <a:xfrm>
            <a:off x="4260230" y="2842146"/>
            <a:ext cx="936104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pole tekstowe 11"/>
          <p:cNvSpPr txBox="1"/>
          <p:nvPr/>
        </p:nvSpPr>
        <p:spPr>
          <a:xfrm>
            <a:off x="4332238" y="2554114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</a:t>
            </a:r>
            <a:r>
              <a:rPr lang="en-GB" sz="1600" dirty="0"/>
              <a:t>7</a:t>
            </a:r>
            <a:r>
              <a:rPr lang="pl-PL" sz="1600" dirty="0" smtClean="0"/>
              <a:t>4µm</a:t>
            </a:r>
            <a:endParaRPr lang="en-GB" sz="1600" dirty="0"/>
          </a:p>
        </p:txBody>
      </p:sp>
      <p:cxnSp>
        <p:nvCxnSpPr>
          <p:cNvPr id="13" name="Łącznik prosty ze strzałką 12"/>
          <p:cNvCxnSpPr/>
          <p:nvPr/>
        </p:nvCxnSpPr>
        <p:spPr bwMode="auto">
          <a:xfrm>
            <a:off x="5196334" y="2842146"/>
            <a:ext cx="936104" cy="0"/>
          </a:xfrm>
          <a:prstGeom prst="straightConnector1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pole tekstowe 13"/>
          <p:cNvSpPr txBox="1"/>
          <p:nvPr/>
        </p:nvSpPr>
        <p:spPr>
          <a:xfrm>
            <a:off x="5268342" y="2554114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2</a:t>
            </a:r>
            <a:r>
              <a:rPr lang="en-GB" sz="1600" dirty="0"/>
              <a:t>7</a:t>
            </a:r>
            <a:r>
              <a:rPr lang="pl-PL" sz="1600" dirty="0" smtClean="0"/>
              <a:t>4µm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270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34800" y="-1134000"/>
            <a:ext cx="4582539" cy="1062998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716614" y="6628953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R_MET5=60m</a:t>
            </a:r>
            <a:r>
              <a:rPr lang="el-GR" dirty="0" smtClean="0"/>
              <a:t>Ω</a:t>
            </a:r>
            <a:r>
              <a:rPr lang="pl-PL" dirty="0" smtClean="0"/>
              <a:t>/□</a:t>
            </a:r>
            <a:endParaRPr lang="en-GB" dirty="0"/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pl-PL" sz="3600" dirty="0" smtClean="0"/>
              <a:t>METAL </a:t>
            </a:r>
            <a:r>
              <a:rPr lang="en-GB" sz="3600" dirty="0" smtClean="0"/>
              <a:t>5</a:t>
            </a:r>
            <a:r>
              <a:rPr lang="pl-PL" sz="3600" dirty="0" smtClean="0"/>
              <a:t> </a:t>
            </a:r>
            <a:r>
              <a:rPr lang="en-GB" sz="3600" dirty="0" smtClean="0"/>
              <a:t>distribution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167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/>
          <p:cNvSpPr txBox="1">
            <a:spLocks/>
          </p:cNvSpPr>
          <p:nvPr/>
        </p:nvSpPr>
        <p:spPr>
          <a:xfrm>
            <a:off x="803846" y="0"/>
            <a:ext cx="9085262" cy="1260475"/>
          </a:xfrm>
          <a:prstGeom prst="rect">
            <a:avLst/>
          </a:prstGeom>
        </p:spPr>
        <p:txBody>
          <a:bodyPr/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+mj-lt"/>
                <a:ea typeface="+mj-ea"/>
                <a:cs typeface="+mj-cs"/>
                <a:sym typeface="Arial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defRPr>
            </a:lvl5pPr>
            <a:lvl6pPr marL="4572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algn="ctr" defTabSz="1042988" rtl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GB" sz="3600" dirty="0" err="1" smtClean="0"/>
              <a:t>Padring</a:t>
            </a:r>
            <a:endParaRPr lang="en-GB" sz="3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90706" y="-1297295"/>
            <a:ext cx="4932900" cy="1054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8815</TotalTime>
  <Words>135</Words>
  <Application>Microsoft Office PowerPoint</Application>
  <PresentationFormat>Niestandardowy</PresentationFormat>
  <Paragraphs>73</Paragraphs>
  <Slides>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FagoNoBoldCE-Caps</vt:lpstr>
      <vt:lpstr>Helvetica Neue</vt:lpstr>
      <vt:lpstr>Blank Presentation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fiutowsk</dc:creator>
  <cp:lastModifiedBy>fiutowsk</cp:lastModifiedBy>
  <cp:revision>66</cp:revision>
  <dcterms:modified xsi:type="dcterms:W3CDTF">2018-06-13T11:58:49Z</dcterms:modified>
</cp:coreProperties>
</file>