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336" r:id="rId3"/>
    <p:sldId id="443" r:id="rId4"/>
    <p:sldId id="489" r:id="rId5"/>
    <p:sldId id="490" r:id="rId6"/>
    <p:sldId id="491" r:id="rId7"/>
    <p:sldId id="448" r:id="rId8"/>
    <p:sldId id="480" r:id="rId9"/>
    <p:sldId id="445" r:id="rId10"/>
    <p:sldId id="446" r:id="rId11"/>
    <p:sldId id="450" r:id="rId12"/>
    <p:sldId id="492" r:id="rId13"/>
    <p:sldId id="340" r:id="rId14"/>
    <p:sldId id="339" r:id="rId15"/>
    <p:sldId id="347" r:id="rId16"/>
    <p:sldId id="351" r:id="rId17"/>
    <p:sldId id="259" r:id="rId18"/>
    <p:sldId id="282" r:id="rId19"/>
    <p:sldId id="279" r:id="rId20"/>
    <p:sldId id="280" r:id="rId21"/>
    <p:sldId id="350" r:id="rId22"/>
    <p:sldId id="353" r:id="rId23"/>
    <p:sldId id="354" r:id="rId24"/>
    <p:sldId id="293" r:id="rId25"/>
    <p:sldId id="296" r:id="rId26"/>
    <p:sldId id="292" r:id="rId27"/>
    <p:sldId id="295" r:id="rId28"/>
    <p:sldId id="260" r:id="rId29"/>
    <p:sldId id="356" r:id="rId30"/>
    <p:sldId id="307" r:id="rId31"/>
    <p:sldId id="320" r:id="rId32"/>
    <p:sldId id="357" r:id="rId33"/>
    <p:sldId id="321" r:id="rId34"/>
    <p:sldId id="322" r:id="rId35"/>
    <p:sldId id="323" r:id="rId36"/>
    <p:sldId id="324" r:id="rId37"/>
    <p:sldId id="358" r:id="rId38"/>
    <p:sldId id="328" r:id="rId39"/>
    <p:sldId id="484" r:id="rId40"/>
    <p:sldId id="485" r:id="rId41"/>
    <p:sldId id="486" r:id="rId42"/>
    <p:sldId id="483" r:id="rId43"/>
    <p:sldId id="456" r:id="rId44"/>
    <p:sldId id="461" r:id="rId45"/>
    <p:sldId id="462" r:id="rId46"/>
    <p:sldId id="463" r:id="rId47"/>
    <p:sldId id="493" r:id="rId48"/>
    <p:sldId id="464" r:id="rId49"/>
    <p:sldId id="487" r:id="rId50"/>
    <p:sldId id="465" r:id="rId51"/>
    <p:sldId id="470" r:id="rId52"/>
    <p:sldId id="479" r:id="rId53"/>
    <p:sldId id="471" r:id="rId54"/>
    <p:sldId id="473" r:id="rId55"/>
    <p:sldId id="329" r:id="rId56"/>
    <p:sldId id="406" r:id="rId57"/>
    <p:sldId id="426" r:id="rId58"/>
    <p:sldId id="393" r:id="rId59"/>
    <p:sldId id="441" r:id="rId60"/>
    <p:sldId id="438" r:id="rId61"/>
    <p:sldId id="478" r:id="rId62"/>
    <p:sldId id="476" r:id="rId6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19C9"/>
    <a:srgbClr val="F7A731"/>
    <a:srgbClr val="F9B859"/>
    <a:srgbClr val="F8A15A"/>
    <a:srgbClr val="F9B27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F2F08F7-AB8D-459C-ACAA-6F45ADBD127F}" type="datetimeFigureOut">
              <a:rPr lang="en-US"/>
              <a:pPr>
                <a:defRPr/>
              </a:pPr>
              <a:t>2/22/2011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FAF5D41-3EAA-4FFE-82AF-39B0B78A1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F623B4-257F-483A-A214-013AA15C45E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C51309-0FFF-4CB3-8936-82368109F01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49D878-55EE-4E76-8815-9C54EE13630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2240B7-683E-4169-B3C0-3B61FCD35E7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2240B7-683E-4169-B3C0-3B61FCD35E7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AF5D41-3EAA-4FFE-82AF-39B0B78A159A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F2178-2090-41A1-A066-2F5EF2957CD3}" type="datetimeFigureOut">
              <a:rPr lang="en-US"/>
              <a:pPr>
                <a:defRPr/>
              </a:pPr>
              <a:t>2/22/2011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B673E-5B5A-44BA-A8D6-9E8B554B48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B4501-138F-4075-A816-EB3F4A792C45}" type="datetimeFigureOut">
              <a:rPr lang="en-US"/>
              <a:pPr>
                <a:defRPr/>
              </a:pPr>
              <a:t>2/22/2011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2B5DE-0BD2-406D-9E0E-C6C9A386F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8D515-1990-4CBF-9797-77A6CEDC4D44}" type="datetimeFigureOut">
              <a:rPr lang="en-US"/>
              <a:pPr>
                <a:defRPr/>
              </a:pPr>
              <a:t>2/22/2011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238DE-982E-4F6C-97F4-00FFB0DF46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47371-5EEF-4EFD-A39F-7D0EA2B1FC74}" type="datetimeFigureOut">
              <a:rPr lang="en-US"/>
              <a:pPr>
                <a:defRPr/>
              </a:pPr>
              <a:t>2/22/2011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F9054-AD78-4593-BE23-65B8CCF86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F8905-CAD6-43E9-A938-FC0FE963BC7B}" type="datetimeFigureOut">
              <a:rPr lang="en-US"/>
              <a:pPr>
                <a:defRPr/>
              </a:pPr>
              <a:t>2/22/2011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C216A-2B2D-4370-BFB0-BE2D87EBD7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BA831-510D-4E5D-93A2-F391F5211BEC}" type="datetimeFigureOut">
              <a:rPr lang="en-US"/>
              <a:pPr>
                <a:defRPr/>
              </a:pPr>
              <a:t>2/22/2011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CDC94-A3AF-433F-8C31-94082495A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F0E5B-5A56-467C-8821-0DB81368FCF5}" type="datetimeFigureOut">
              <a:rPr lang="en-US"/>
              <a:pPr>
                <a:defRPr/>
              </a:pPr>
              <a:t>2/22/2011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277A2-EEDA-4D19-B89C-4AA55B3043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88AFB-5700-43E0-B7C5-CC56BCA58B22}" type="datetimeFigureOut">
              <a:rPr lang="en-US"/>
              <a:pPr>
                <a:defRPr/>
              </a:pPr>
              <a:t>2/22/2011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26C55-9D98-4651-9219-C6EEB17155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729D7-A87E-4CD4-85FA-23A407C41A1D}" type="datetimeFigureOut">
              <a:rPr lang="en-US"/>
              <a:pPr>
                <a:defRPr/>
              </a:pPr>
              <a:t>2/22/2011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BCD71-07C1-4FDF-88A3-97A026DE10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88C4F-0F24-41FA-A464-B9D330917B11}" type="datetimeFigureOut">
              <a:rPr lang="en-US"/>
              <a:pPr>
                <a:defRPr/>
              </a:pPr>
              <a:t>2/22/2011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637A9-F0F7-4212-9A26-60D3880E2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D04C1-C190-45CE-90CB-448DA086B662}" type="datetimeFigureOut">
              <a:rPr lang="en-US"/>
              <a:pPr>
                <a:defRPr/>
              </a:pPr>
              <a:t>2/22/2011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87FE8-5884-452A-BDD6-12383C7339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23839BA-5F0E-4E01-9589-C5D074963124}" type="datetimeFigureOut">
              <a:rPr lang="en-US"/>
              <a:pPr>
                <a:defRPr/>
              </a:pPr>
              <a:t>2/22/2011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FA07FF9-7CAC-45DD-A4A5-609B0861A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0.jpeg"/><Relationship Id="rId7" Type="http://schemas.openxmlformats.org/officeDocument/2006/relationships/image" Target="../media/image44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tiff"/><Relationship Id="rId5" Type="http://schemas.openxmlformats.org/officeDocument/2006/relationships/image" Target="../media/image42.jpeg"/><Relationship Id="rId4" Type="http://schemas.openxmlformats.org/officeDocument/2006/relationships/image" Target="../media/image41.tif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46.png"/><Relationship Id="rId7" Type="http://schemas.openxmlformats.org/officeDocument/2006/relationships/image" Target="../media/image1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4" Type="http://schemas.openxmlformats.org/officeDocument/2006/relationships/image" Target="../media/image42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5.jpeg"/><Relationship Id="rId7" Type="http://schemas.openxmlformats.org/officeDocument/2006/relationships/image" Target="../media/image4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tiff"/><Relationship Id="rId5" Type="http://schemas.openxmlformats.org/officeDocument/2006/relationships/image" Target="../media/image42.jpeg"/><Relationship Id="rId4" Type="http://schemas.openxmlformats.org/officeDocument/2006/relationships/image" Target="../media/image46.png"/><Relationship Id="rId9" Type="http://schemas.openxmlformats.org/officeDocument/2006/relationships/image" Target="../media/image41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ubtitle 2"/>
          <p:cNvSpPr>
            <a:spLocks noGrp="1"/>
          </p:cNvSpPr>
          <p:nvPr>
            <p:ph type="subTitle" idx="1"/>
          </p:nvPr>
        </p:nvSpPr>
        <p:spPr>
          <a:xfrm>
            <a:off x="1357313" y="1714488"/>
            <a:ext cx="6400800" cy="1142998"/>
          </a:xfrm>
        </p:spPr>
        <p:txBody>
          <a:bodyPr/>
          <a:lstStyle/>
          <a:p>
            <a:pPr eaLnBrk="1" hangingPunct="1"/>
            <a:r>
              <a:rPr lang="pl-PL" err="1" smtClean="0">
                <a:solidFill>
                  <a:schemeClr val="tx1"/>
                </a:solidFill>
              </a:rPr>
              <a:t>Multielectrode</a:t>
            </a:r>
            <a:r>
              <a:rPr lang="pl-PL" smtClean="0">
                <a:solidFill>
                  <a:schemeClr val="tx1"/>
                </a:solidFill>
              </a:rPr>
              <a:t> </a:t>
            </a:r>
            <a:r>
              <a:rPr lang="pl-PL" err="1" smtClean="0">
                <a:solidFill>
                  <a:schemeClr val="tx1"/>
                </a:solidFill>
              </a:rPr>
              <a:t>neural</a:t>
            </a:r>
            <a:r>
              <a:rPr lang="pl-PL" smtClean="0">
                <a:solidFill>
                  <a:schemeClr val="tx1"/>
                </a:solidFill>
              </a:rPr>
              <a:t> </a:t>
            </a:r>
            <a:r>
              <a:rPr lang="pl-PL" err="1" smtClean="0">
                <a:solidFill>
                  <a:schemeClr val="tx1"/>
                </a:solidFill>
              </a:rPr>
              <a:t>interfaces</a:t>
            </a:r>
            <a:r>
              <a:rPr lang="pl-PL" smtClean="0">
                <a:solidFill>
                  <a:schemeClr val="tx1"/>
                </a:solidFill>
              </a:rPr>
              <a:t> – technology and </a:t>
            </a:r>
            <a:r>
              <a:rPr lang="pl-PL" err="1" smtClean="0">
                <a:solidFill>
                  <a:schemeClr val="tx1"/>
                </a:solidFill>
              </a:rPr>
              <a:t>applications</a:t>
            </a:r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685800" y="4627563"/>
            <a:ext cx="7620000" cy="2016125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>
              <a:lnSpc>
                <a:spcPct val="125000"/>
              </a:lnSpc>
            </a:pPr>
            <a:r>
              <a:rPr lang="en-GB" sz="2000" err="1">
                <a:latin typeface="Calibri" pitchFamily="34" charset="0"/>
                <a:cs typeface="Times New Roman" pitchFamily="18" charset="0"/>
              </a:rPr>
              <a:t>Władysław</a:t>
            </a:r>
            <a:r>
              <a:rPr lang="en-GB" sz="2000">
                <a:latin typeface="Calibri" pitchFamily="34" charset="0"/>
                <a:cs typeface="Times New Roman" pitchFamily="18" charset="0"/>
              </a:rPr>
              <a:t> </a:t>
            </a:r>
            <a:r>
              <a:rPr lang="en-GB" sz="2000" err="1">
                <a:latin typeface="Calibri" pitchFamily="34" charset="0"/>
                <a:cs typeface="Times New Roman" pitchFamily="18" charset="0"/>
              </a:rPr>
              <a:t>Dąbrowski</a:t>
            </a:r>
            <a:r>
              <a:rPr lang="pl-PL" sz="2000">
                <a:latin typeface="Calibri" pitchFamily="34" charset="0"/>
              </a:rPr>
              <a:t> - </a:t>
            </a:r>
            <a:r>
              <a:rPr lang="en-GB" sz="2000" i="1">
                <a:latin typeface="Calibri" pitchFamily="34" charset="0"/>
                <a:cs typeface="Arial" charset="0"/>
              </a:rPr>
              <a:t>AGH University of Science and Technology</a:t>
            </a:r>
            <a:endParaRPr lang="pl-PL" sz="2000" i="1">
              <a:latin typeface="Calibri" pitchFamily="34" charset="0"/>
              <a:cs typeface="Arial" charset="0"/>
            </a:endParaRPr>
          </a:p>
          <a:p>
            <a:pPr>
              <a:lnSpc>
                <a:spcPct val="125000"/>
              </a:lnSpc>
            </a:pPr>
            <a:r>
              <a:rPr lang="en-GB" sz="2000">
                <a:latin typeface="Calibri" pitchFamily="34" charset="0"/>
                <a:cs typeface="Times New Roman" pitchFamily="18" charset="0"/>
              </a:rPr>
              <a:t>Alan M. </a:t>
            </a:r>
            <a:r>
              <a:rPr lang="en-GB" sz="2000" err="1">
                <a:latin typeface="Calibri" pitchFamily="34" charset="0"/>
                <a:cs typeface="Times New Roman" pitchFamily="18" charset="0"/>
              </a:rPr>
              <a:t>Litke</a:t>
            </a:r>
            <a:r>
              <a:rPr lang="pl-PL" sz="2000">
                <a:latin typeface="Calibri" pitchFamily="34" charset="0"/>
              </a:rPr>
              <a:t> - </a:t>
            </a:r>
            <a:r>
              <a:rPr lang="en-GB" sz="2000" i="1">
                <a:latin typeface="Calibri" pitchFamily="34" charset="0"/>
                <a:cs typeface="Arial" charset="0"/>
              </a:rPr>
              <a:t>University of California, </a:t>
            </a:r>
            <a:r>
              <a:rPr lang="en-GB" sz="2000" i="1" smtClean="0">
                <a:latin typeface="Calibri" pitchFamily="34" charset="0"/>
                <a:cs typeface="Arial" charset="0"/>
              </a:rPr>
              <a:t>Santa </a:t>
            </a:r>
            <a:r>
              <a:rPr lang="en-GB" sz="2000" i="1">
                <a:latin typeface="Calibri" pitchFamily="34" charset="0"/>
                <a:cs typeface="Arial" charset="0"/>
              </a:rPr>
              <a:t>Cruz</a:t>
            </a:r>
            <a:endParaRPr lang="pl-PL" sz="2000" i="1">
              <a:latin typeface="Calibri" pitchFamily="34" charset="0"/>
            </a:endParaRPr>
          </a:p>
          <a:p>
            <a:pPr>
              <a:lnSpc>
                <a:spcPct val="125000"/>
              </a:lnSpc>
            </a:pPr>
            <a:r>
              <a:rPr lang="en-GB" sz="2000">
                <a:latin typeface="Calibri" pitchFamily="34" charset="0"/>
                <a:cs typeface="Times New Roman" pitchFamily="18" charset="0"/>
              </a:rPr>
              <a:t>Keith </a:t>
            </a:r>
            <a:r>
              <a:rPr lang="en-GB" sz="2000" err="1">
                <a:latin typeface="Calibri" pitchFamily="34" charset="0"/>
                <a:cs typeface="Times New Roman" pitchFamily="18" charset="0"/>
              </a:rPr>
              <a:t>Mathieson</a:t>
            </a:r>
            <a:r>
              <a:rPr lang="pl-PL" sz="2000">
                <a:latin typeface="Calibri" pitchFamily="34" charset="0"/>
              </a:rPr>
              <a:t> - </a:t>
            </a:r>
            <a:r>
              <a:rPr lang="en-GB" sz="2000" i="1">
                <a:latin typeface="Calibri" pitchFamily="34" charset="0"/>
                <a:cs typeface="Arial" charset="0"/>
              </a:rPr>
              <a:t>University of Glasgow</a:t>
            </a:r>
            <a:endParaRPr lang="pl-PL" sz="2000" i="1">
              <a:latin typeface="Calibri" pitchFamily="34" charset="0"/>
            </a:endParaRPr>
          </a:p>
          <a:p>
            <a:pPr>
              <a:lnSpc>
                <a:spcPct val="125000"/>
              </a:lnSpc>
            </a:pPr>
            <a:r>
              <a:rPr lang="en-GB" sz="2000">
                <a:latin typeface="Calibri" pitchFamily="34" charset="0"/>
                <a:cs typeface="Times New Roman" pitchFamily="18" charset="0"/>
              </a:rPr>
              <a:t>E. J. </a:t>
            </a:r>
            <a:r>
              <a:rPr lang="en-GB" sz="2000" err="1">
                <a:latin typeface="Calibri" pitchFamily="34" charset="0"/>
                <a:cs typeface="Times New Roman" pitchFamily="18" charset="0"/>
              </a:rPr>
              <a:t>Chichilnisk</a:t>
            </a:r>
            <a:r>
              <a:rPr lang="pl-PL" sz="2000">
                <a:latin typeface="Calibri" pitchFamily="34" charset="0"/>
              </a:rPr>
              <a:t>y - </a:t>
            </a:r>
            <a:r>
              <a:rPr lang="en-GB" sz="2000" i="1">
                <a:latin typeface="Calibri" pitchFamily="34" charset="0"/>
                <a:cs typeface="Arial" charset="0"/>
              </a:rPr>
              <a:t>Salk Institute for Biological Studies</a:t>
            </a:r>
            <a:endParaRPr lang="pl-PL" sz="2000" i="1">
              <a:latin typeface="Calibri" pitchFamily="34" charset="0"/>
            </a:endParaRPr>
          </a:p>
          <a:p>
            <a:pPr>
              <a:lnSpc>
                <a:spcPct val="125000"/>
              </a:lnSpc>
            </a:pPr>
            <a:r>
              <a:rPr lang="en-GB" sz="2000">
                <a:latin typeface="Calibri" pitchFamily="34" charset="0"/>
                <a:cs typeface="Times New Roman" pitchFamily="18" charset="0"/>
              </a:rPr>
              <a:t>John M. </a:t>
            </a:r>
            <a:r>
              <a:rPr lang="en-GB" sz="2000" err="1">
                <a:latin typeface="Calibri" pitchFamily="34" charset="0"/>
                <a:cs typeface="Times New Roman" pitchFamily="18" charset="0"/>
              </a:rPr>
              <a:t>Begg</a:t>
            </a:r>
            <a:r>
              <a:rPr lang="pl-PL" sz="2000">
                <a:latin typeface="Calibri" pitchFamily="34" charset="0"/>
              </a:rPr>
              <a:t>s - </a:t>
            </a:r>
            <a:r>
              <a:rPr lang="en-GB" sz="2000" i="1">
                <a:latin typeface="Calibri" pitchFamily="34" charset="0"/>
                <a:cs typeface="Arial" charset="0"/>
              </a:rPr>
              <a:t>University of Indiana</a:t>
            </a:r>
            <a:endParaRPr lang="pl-PL" sz="2000" i="1">
              <a:latin typeface="Calibri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btitle 2"/>
          <p:cNvSpPr txBox="1">
            <a:spLocks/>
          </p:cNvSpPr>
          <p:nvPr/>
        </p:nvSpPr>
        <p:spPr bwMode="auto">
          <a:xfrm>
            <a:off x="1428728" y="3248036"/>
            <a:ext cx="6400800" cy="609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Paweł Hottowy</a:t>
            </a: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2"/>
          <p:cNvGrpSpPr>
            <a:grpSpLocks/>
          </p:cNvGrpSpPr>
          <p:nvPr/>
        </p:nvGrpSpPr>
        <p:grpSpPr bwMode="auto">
          <a:xfrm>
            <a:off x="1066800" y="1806575"/>
            <a:ext cx="7010400" cy="4857750"/>
            <a:chOff x="672" y="912"/>
            <a:chExt cx="4416" cy="3060"/>
          </a:xfrm>
        </p:grpSpPr>
        <p:pic>
          <p:nvPicPr>
            <p:cNvPr id="50" name="Picture 3" descr="C:\Documents and Settings\root\Pulpit\pawel\Neuroelektronika\wyklad1_wstep\neuron.tif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72" y="1200"/>
              <a:ext cx="4416" cy="2529"/>
            </a:xfrm>
            <a:prstGeom prst="rect">
              <a:avLst/>
            </a:prstGeom>
            <a:noFill/>
          </p:spPr>
        </p:pic>
        <p:sp>
          <p:nvSpPr>
            <p:cNvPr id="51" name="Rectangle 4"/>
            <p:cNvSpPr>
              <a:spLocks noChangeArrowheads="1"/>
            </p:cNvSpPr>
            <p:nvPr/>
          </p:nvSpPr>
          <p:spPr bwMode="auto">
            <a:xfrm>
              <a:off x="1248" y="1104"/>
              <a:ext cx="864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Rectangle 5"/>
            <p:cNvSpPr>
              <a:spLocks noChangeArrowheads="1"/>
            </p:cNvSpPr>
            <p:nvPr/>
          </p:nvSpPr>
          <p:spPr bwMode="auto">
            <a:xfrm>
              <a:off x="1776" y="912"/>
              <a:ext cx="192" cy="9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Rectangle 6"/>
            <p:cNvSpPr>
              <a:spLocks noChangeArrowheads="1"/>
            </p:cNvSpPr>
            <p:nvPr/>
          </p:nvSpPr>
          <p:spPr bwMode="auto">
            <a:xfrm>
              <a:off x="1968" y="2352"/>
              <a:ext cx="1824" cy="3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Rectangle 7"/>
            <p:cNvSpPr>
              <a:spLocks noChangeArrowheads="1"/>
            </p:cNvSpPr>
            <p:nvPr/>
          </p:nvSpPr>
          <p:spPr bwMode="auto">
            <a:xfrm>
              <a:off x="2592" y="2160"/>
              <a:ext cx="864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Rectangle 8"/>
            <p:cNvSpPr>
              <a:spLocks noChangeArrowheads="1"/>
            </p:cNvSpPr>
            <p:nvPr/>
          </p:nvSpPr>
          <p:spPr bwMode="auto">
            <a:xfrm>
              <a:off x="2208" y="3216"/>
              <a:ext cx="1200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Rectangle 9"/>
            <p:cNvSpPr>
              <a:spLocks noChangeArrowheads="1"/>
            </p:cNvSpPr>
            <p:nvPr/>
          </p:nvSpPr>
          <p:spPr bwMode="auto">
            <a:xfrm>
              <a:off x="3504" y="3168"/>
              <a:ext cx="960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Rectangle 10"/>
            <p:cNvSpPr>
              <a:spLocks noChangeArrowheads="1"/>
            </p:cNvSpPr>
            <p:nvPr/>
          </p:nvSpPr>
          <p:spPr bwMode="auto">
            <a:xfrm>
              <a:off x="2592" y="3120"/>
              <a:ext cx="384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Rectangle 11"/>
            <p:cNvSpPr>
              <a:spLocks noChangeArrowheads="1"/>
            </p:cNvSpPr>
            <p:nvPr/>
          </p:nvSpPr>
          <p:spPr bwMode="auto">
            <a:xfrm>
              <a:off x="3696" y="1088"/>
              <a:ext cx="1296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Rectangle 12"/>
            <p:cNvSpPr>
              <a:spLocks noChangeArrowheads="1"/>
            </p:cNvSpPr>
            <p:nvPr/>
          </p:nvSpPr>
          <p:spPr bwMode="auto">
            <a:xfrm>
              <a:off x="3648" y="1505"/>
              <a:ext cx="52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Rectangle 13"/>
            <p:cNvSpPr>
              <a:spLocks noChangeArrowheads="1"/>
            </p:cNvSpPr>
            <p:nvPr/>
          </p:nvSpPr>
          <p:spPr bwMode="auto">
            <a:xfrm>
              <a:off x="3486" y="3060"/>
              <a:ext cx="73" cy="9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" name="Oval 37"/>
          <p:cNvSpPr>
            <a:spLocks noChangeArrowheads="1"/>
          </p:cNvSpPr>
          <p:nvPr/>
        </p:nvSpPr>
        <p:spPr bwMode="auto">
          <a:xfrm>
            <a:off x="1447800" y="3292475"/>
            <a:ext cx="533400" cy="533400"/>
          </a:xfrm>
          <a:prstGeom prst="ellipse">
            <a:avLst/>
          </a:prstGeom>
          <a:solidFill>
            <a:schemeClr val="tx1">
              <a:alpha val="5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Oval 38"/>
          <p:cNvSpPr>
            <a:spLocks noChangeArrowheads="1"/>
          </p:cNvSpPr>
          <p:nvPr/>
        </p:nvSpPr>
        <p:spPr bwMode="auto">
          <a:xfrm>
            <a:off x="2887663" y="3292475"/>
            <a:ext cx="533400" cy="533400"/>
          </a:xfrm>
          <a:prstGeom prst="ellipse">
            <a:avLst/>
          </a:prstGeom>
          <a:solidFill>
            <a:schemeClr val="tx1">
              <a:alpha val="5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Oval 39"/>
          <p:cNvSpPr>
            <a:spLocks noChangeArrowheads="1"/>
          </p:cNvSpPr>
          <p:nvPr/>
        </p:nvSpPr>
        <p:spPr bwMode="auto">
          <a:xfrm>
            <a:off x="4327525" y="3292475"/>
            <a:ext cx="533400" cy="533400"/>
          </a:xfrm>
          <a:prstGeom prst="ellipse">
            <a:avLst/>
          </a:prstGeom>
          <a:solidFill>
            <a:schemeClr val="tx1">
              <a:alpha val="5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Oval 40"/>
          <p:cNvSpPr>
            <a:spLocks noChangeArrowheads="1"/>
          </p:cNvSpPr>
          <p:nvPr/>
        </p:nvSpPr>
        <p:spPr bwMode="auto">
          <a:xfrm>
            <a:off x="5767388" y="3292475"/>
            <a:ext cx="533400" cy="533400"/>
          </a:xfrm>
          <a:prstGeom prst="ellipse">
            <a:avLst/>
          </a:prstGeom>
          <a:solidFill>
            <a:schemeClr val="tx1">
              <a:alpha val="5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Oval 41"/>
          <p:cNvSpPr>
            <a:spLocks noChangeArrowheads="1"/>
          </p:cNvSpPr>
          <p:nvPr/>
        </p:nvSpPr>
        <p:spPr bwMode="auto">
          <a:xfrm>
            <a:off x="7207250" y="3292475"/>
            <a:ext cx="533400" cy="533400"/>
          </a:xfrm>
          <a:prstGeom prst="ellipse">
            <a:avLst/>
          </a:prstGeom>
          <a:solidFill>
            <a:schemeClr val="tx1">
              <a:alpha val="5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86" name="Straight Connector 85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40"/>
          <p:cNvSpPr>
            <a:spLocks noChangeArrowheads="1"/>
          </p:cNvSpPr>
          <p:nvPr/>
        </p:nvSpPr>
        <p:spPr bwMode="auto">
          <a:xfrm>
            <a:off x="6705600" y="1143000"/>
            <a:ext cx="762000" cy="2286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0" name="Rectangle 41"/>
          <p:cNvSpPr>
            <a:spLocks noChangeArrowheads="1"/>
          </p:cNvSpPr>
          <p:nvPr/>
        </p:nvSpPr>
        <p:spPr bwMode="auto">
          <a:xfrm>
            <a:off x="6629400" y="1752600"/>
            <a:ext cx="914400" cy="5334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17" name="Picture 39" descr="C:\Documents and Settings\root\Pulpit\pawel\Neuroelektronika\wyklad1_wstep\spike_intra_extra.tif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75438" y="0"/>
            <a:ext cx="2468562" cy="2995613"/>
          </a:xfrm>
          <a:prstGeom prst="rect">
            <a:avLst/>
          </a:prstGeom>
          <a:noFill/>
        </p:spPr>
      </p:pic>
      <p:sp>
        <p:nvSpPr>
          <p:cNvPr id="118" name="Rectangle 117"/>
          <p:cNvSpPr>
            <a:spLocks noChangeArrowheads="1"/>
          </p:cNvSpPr>
          <p:nvPr/>
        </p:nvSpPr>
        <p:spPr bwMode="auto">
          <a:xfrm>
            <a:off x="6715140" y="1785926"/>
            <a:ext cx="914400" cy="5334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Text Box 42"/>
          <p:cNvSpPr txBox="1">
            <a:spLocks noChangeArrowheads="1"/>
          </p:cNvSpPr>
          <p:nvPr/>
        </p:nvSpPr>
        <p:spPr bwMode="auto">
          <a:xfrm>
            <a:off x="8610600" y="2514600"/>
            <a:ext cx="514350" cy="274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1200">
                <a:latin typeface="Arial" charset="0"/>
              </a:rPr>
              <a:t>2 ms</a:t>
            </a:r>
          </a:p>
        </p:txBody>
      </p:sp>
      <p:sp>
        <p:nvSpPr>
          <p:cNvPr id="120" name="Rectangle 43"/>
          <p:cNvSpPr>
            <a:spLocks noChangeArrowheads="1"/>
          </p:cNvSpPr>
          <p:nvPr/>
        </p:nvSpPr>
        <p:spPr bwMode="auto">
          <a:xfrm>
            <a:off x="8610600" y="2244725"/>
            <a:ext cx="550863" cy="3048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Line 44"/>
          <p:cNvSpPr>
            <a:spLocks noChangeShapeType="1"/>
          </p:cNvSpPr>
          <p:nvPr/>
        </p:nvSpPr>
        <p:spPr bwMode="auto">
          <a:xfrm flipV="1">
            <a:off x="8610600" y="2320925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" name="Text Box 45"/>
          <p:cNvSpPr txBox="1">
            <a:spLocks noChangeArrowheads="1"/>
          </p:cNvSpPr>
          <p:nvPr/>
        </p:nvSpPr>
        <p:spPr bwMode="auto">
          <a:xfrm>
            <a:off x="7912100" y="2254250"/>
            <a:ext cx="774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1600">
                <a:latin typeface="Arial" charset="0"/>
              </a:rPr>
              <a:t>200</a:t>
            </a:r>
            <a:r>
              <a:rPr lang="pl-PL" sz="1600">
                <a:latin typeface="Arial" charset="0"/>
                <a:cs typeface="Arial" charset="0"/>
                <a:sym typeface="Symbol" pitchFamily="18" charset="2"/>
              </a:rPr>
              <a:t>μ</a:t>
            </a:r>
            <a:r>
              <a:rPr lang="pl-PL" sz="1600">
                <a:latin typeface="Arial" charset="0"/>
                <a:sym typeface="Symbol" pitchFamily="18" charset="2"/>
              </a:rPr>
              <a:t>V</a:t>
            </a:r>
          </a:p>
        </p:txBody>
      </p:sp>
      <p:sp>
        <p:nvSpPr>
          <p:cNvPr id="123" name="Rectangle 61"/>
          <p:cNvSpPr>
            <a:spLocks noChangeArrowheads="1"/>
          </p:cNvSpPr>
          <p:nvPr/>
        </p:nvSpPr>
        <p:spPr bwMode="auto">
          <a:xfrm>
            <a:off x="6715140" y="1143000"/>
            <a:ext cx="928694" cy="2286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4" name="Oval 37"/>
          <p:cNvSpPr>
            <a:spLocks noChangeArrowheads="1"/>
          </p:cNvSpPr>
          <p:nvPr/>
        </p:nvSpPr>
        <p:spPr bwMode="auto">
          <a:xfrm>
            <a:off x="1428728" y="4572008"/>
            <a:ext cx="533400" cy="533400"/>
          </a:xfrm>
          <a:prstGeom prst="ellipse">
            <a:avLst/>
          </a:prstGeom>
          <a:solidFill>
            <a:schemeClr val="tx1">
              <a:alpha val="5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5" name="Oval 38"/>
          <p:cNvSpPr>
            <a:spLocks noChangeArrowheads="1"/>
          </p:cNvSpPr>
          <p:nvPr/>
        </p:nvSpPr>
        <p:spPr bwMode="auto">
          <a:xfrm>
            <a:off x="2868591" y="4572008"/>
            <a:ext cx="533400" cy="533400"/>
          </a:xfrm>
          <a:prstGeom prst="ellipse">
            <a:avLst/>
          </a:prstGeom>
          <a:solidFill>
            <a:schemeClr val="tx1">
              <a:alpha val="5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6" name="Oval 39"/>
          <p:cNvSpPr>
            <a:spLocks noChangeArrowheads="1"/>
          </p:cNvSpPr>
          <p:nvPr/>
        </p:nvSpPr>
        <p:spPr bwMode="auto">
          <a:xfrm>
            <a:off x="4308453" y="4572008"/>
            <a:ext cx="533400" cy="533400"/>
          </a:xfrm>
          <a:prstGeom prst="ellipse">
            <a:avLst/>
          </a:prstGeom>
          <a:solidFill>
            <a:schemeClr val="tx1">
              <a:alpha val="5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7" name="Oval 40"/>
          <p:cNvSpPr>
            <a:spLocks noChangeArrowheads="1"/>
          </p:cNvSpPr>
          <p:nvPr/>
        </p:nvSpPr>
        <p:spPr bwMode="auto">
          <a:xfrm>
            <a:off x="5748316" y="4572008"/>
            <a:ext cx="533400" cy="533400"/>
          </a:xfrm>
          <a:prstGeom prst="ellipse">
            <a:avLst/>
          </a:prstGeom>
          <a:solidFill>
            <a:schemeClr val="tx1">
              <a:alpha val="5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8" name="Oval 41"/>
          <p:cNvSpPr>
            <a:spLocks noChangeArrowheads="1"/>
          </p:cNvSpPr>
          <p:nvPr/>
        </p:nvSpPr>
        <p:spPr bwMode="auto">
          <a:xfrm>
            <a:off x="7188178" y="4572008"/>
            <a:ext cx="533400" cy="533400"/>
          </a:xfrm>
          <a:prstGeom prst="ellipse">
            <a:avLst/>
          </a:prstGeom>
          <a:solidFill>
            <a:schemeClr val="tx1">
              <a:alpha val="5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9" name="Oval 37"/>
          <p:cNvSpPr>
            <a:spLocks noChangeArrowheads="1"/>
          </p:cNvSpPr>
          <p:nvPr/>
        </p:nvSpPr>
        <p:spPr bwMode="auto">
          <a:xfrm>
            <a:off x="1428728" y="5857892"/>
            <a:ext cx="533400" cy="533400"/>
          </a:xfrm>
          <a:prstGeom prst="ellipse">
            <a:avLst/>
          </a:prstGeom>
          <a:solidFill>
            <a:schemeClr val="tx1">
              <a:alpha val="5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0" name="Oval 38"/>
          <p:cNvSpPr>
            <a:spLocks noChangeArrowheads="1"/>
          </p:cNvSpPr>
          <p:nvPr/>
        </p:nvSpPr>
        <p:spPr bwMode="auto">
          <a:xfrm>
            <a:off x="2868591" y="5857892"/>
            <a:ext cx="533400" cy="533400"/>
          </a:xfrm>
          <a:prstGeom prst="ellipse">
            <a:avLst/>
          </a:prstGeom>
          <a:solidFill>
            <a:schemeClr val="tx1">
              <a:alpha val="5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1" name="Oval 39"/>
          <p:cNvSpPr>
            <a:spLocks noChangeArrowheads="1"/>
          </p:cNvSpPr>
          <p:nvPr/>
        </p:nvSpPr>
        <p:spPr bwMode="auto">
          <a:xfrm>
            <a:off x="4308453" y="5857892"/>
            <a:ext cx="533400" cy="533400"/>
          </a:xfrm>
          <a:prstGeom prst="ellipse">
            <a:avLst/>
          </a:prstGeom>
          <a:solidFill>
            <a:schemeClr val="tx1">
              <a:alpha val="5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2" name="Oval 40"/>
          <p:cNvSpPr>
            <a:spLocks noChangeArrowheads="1"/>
          </p:cNvSpPr>
          <p:nvPr/>
        </p:nvSpPr>
        <p:spPr bwMode="auto">
          <a:xfrm>
            <a:off x="5748316" y="5857892"/>
            <a:ext cx="533400" cy="533400"/>
          </a:xfrm>
          <a:prstGeom prst="ellipse">
            <a:avLst/>
          </a:prstGeom>
          <a:solidFill>
            <a:schemeClr val="tx1">
              <a:alpha val="5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" name="Oval 41"/>
          <p:cNvSpPr>
            <a:spLocks noChangeArrowheads="1"/>
          </p:cNvSpPr>
          <p:nvPr/>
        </p:nvSpPr>
        <p:spPr bwMode="auto">
          <a:xfrm>
            <a:off x="7188178" y="5857892"/>
            <a:ext cx="533400" cy="533400"/>
          </a:xfrm>
          <a:prstGeom prst="ellipse">
            <a:avLst/>
          </a:prstGeom>
          <a:solidFill>
            <a:schemeClr val="tx1">
              <a:alpha val="5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" name="Oval 37"/>
          <p:cNvSpPr>
            <a:spLocks noChangeArrowheads="1"/>
          </p:cNvSpPr>
          <p:nvPr/>
        </p:nvSpPr>
        <p:spPr bwMode="auto">
          <a:xfrm>
            <a:off x="1428728" y="2000240"/>
            <a:ext cx="533400" cy="533400"/>
          </a:xfrm>
          <a:prstGeom prst="ellipse">
            <a:avLst/>
          </a:prstGeom>
          <a:solidFill>
            <a:schemeClr val="tx1">
              <a:alpha val="5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5" name="Oval 38"/>
          <p:cNvSpPr>
            <a:spLocks noChangeArrowheads="1"/>
          </p:cNvSpPr>
          <p:nvPr/>
        </p:nvSpPr>
        <p:spPr bwMode="auto">
          <a:xfrm>
            <a:off x="2868591" y="2000240"/>
            <a:ext cx="533400" cy="533400"/>
          </a:xfrm>
          <a:prstGeom prst="ellipse">
            <a:avLst/>
          </a:prstGeom>
          <a:solidFill>
            <a:schemeClr val="tx1">
              <a:alpha val="5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6" name="Oval 39"/>
          <p:cNvSpPr>
            <a:spLocks noChangeArrowheads="1"/>
          </p:cNvSpPr>
          <p:nvPr/>
        </p:nvSpPr>
        <p:spPr bwMode="auto">
          <a:xfrm>
            <a:off x="4308453" y="2000240"/>
            <a:ext cx="533400" cy="533400"/>
          </a:xfrm>
          <a:prstGeom prst="ellipse">
            <a:avLst/>
          </a:prstGeom>
          <a:solidFill>
            <a:schemeClr val="tx1">
              <a:alpha val="5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7" name="Oval 40"/>
          <p:cNvSpPr>
            <a:spLocks noChangeArrowheads="1"/>
          </p:cNvSpPr>
          <p:nvPr/>
        </p:nvSpPr>
        <p:spPr bwMode="auto">
          <a:xfrm>
            <a:off x="5748316" y="2000240"/>
            <a:ext cx="533400" cy="533400"/>
          </a:xfrm>
          <a:prstGeom prst="ellipse">
            <a:avLst/>
          </a:prstGeom>
          <a:solidFill>
            <a:schemeClr val="tx1">
              <a:alpha val="5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Text Box 52"/>
          <p:cNvSpPr txBox="1">
            <a:spLocks noChangeArrowheads="1"/>
          </p:cNvSpPr>
          <p:nvPr/>
        </p:nvSpPr>
        <p:spPr bwMode="auto">
          <a:xfrm>
            <a:off x="3643306" y="214290"/>
            <a:ext cx="1928826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Introduction</a:t>
            </a:r>
            <a:endParaRPr lang="pl-PL" sz="2400">
              <a:latin typeface="Calibri" pitchFamily="34" charset="0"/>
            </a:endParaRPr>
          </a:p>
        </p:txBody>
      </p:sp>
      <p:sp>
        <p:nvSpPr>
          <p:cNvPr id="45" name="Oval 53"/>
          <p:cNvSpPr>
            <a:spLocks noChangeArrowheads="1"/>
          </p:cNvSpPr>
          <p:nvPr/>
        </p:nvSpPr>
        <p:spPr bwMode="auto">
          <a:xfrm>
            <a:off x="500034" y="128586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46" name="Text Box 52"/>
          <p:cNvSpPr txBox="1">
            <a:spLocks noChangeArrowheads="1"/>
          </p:cNvSpPr>
          <p:nvPr/>
        </p:nvSpPr>
        <p:spPr bwMode="auto">
          <a:xfrm>
            <a:off x="714346" y="1109947"/>
            <a:ext cx="3500463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200" smtClean="0">
                <a:latin typeface="Calibri" pitchFamily="34" charset="0"/>
              </a:rPr>
              <a:t>signal amplitude: 50-500 </a:t>
            </a:r>
            <a:r>
              <a:rPr lang="en-US" sz="240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</a:t>
            </a:r>
            <a:r>
              <a:rPr lang="pl-PL" sz="2200" smtClean="0">
                <a:solidFill>
                  <a:srgbClr val="FF0000"/>
                </a:solidFill>
                <a:latin typeface="Calibri" pitchFamily="34" charset="0"/>
              </a:rPr>
              <a:t>V</a:t>
            </a:r>
            <a:endParaRPr lang="pl-PL" sz="220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53"/>
          <p:cNvSpPr>
            <a:spLocks noChangeArrowheads="1"/>
          </p:cNvSpPr>
          <p:nvPr/>
        </p:nvSpPr>
        <p:spPr bwMode="auto">
          <a:xfrm>
            <a:off x="428622" y="1116667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6" name="Text Box 52"/>
          <p:cNvSpPr txBox="1">
            <a:spLocks noChangeArrowheads="1"/>
          </p:cNvSpPr>
          <p:nvPr/>
        </p:nvSpPr>
        <p:spPr bwMode="auto">
          <a:xfrm>
            <a:off x="642934" y="1000108"/>
            <a:ext cx="6072188" cy="430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200" smtClean="0">
                <a:latin typeface="Calibri" pitchFamily="34" charset="0"/>
              </a:rPr>
              <a:t>First Multi-Electrode Array (MEA)</a:t>
            </a:r>
            <a:endParaRPr lang="pl-PL" sz="2200" dirty="0">
              <a:latin typeface="Calibri" pitchFamily="34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28646" y="1571612"/>
            <a:ext cx="675799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pl-PL" sz="2000" dirty="0" smtClean="0">
                <a:latin typeface="Calibri" pitchFamily="34" charset="0"/>
                <a:cs typeface="Arial" pitchFamily="34" charset="0"/>
              </a:rPr>
              <a:t>Thomas CA, </a:t>
            </a:r>
            <a:r>
              <a:rPr lang="pl-PL" sz="2000" dirty="0">
                <a:latin typeface="Calibri" pitchFamily="34" charset="0"/>
                <a:cs typeface="Arial" pitchFamily="34" charset="0"/>
              </a:rPr>
              <a:t>et al: </a:t>
            </a:r>
            <a:r>
              <a:rPr lang="en-US" sz="2000" i="1" dirty="0" smtClean="0">
                <a:latin typeface="Calibri" pitchFamily="34" charset="0"/>
              </a:rPr>
              <a:t>A miniature microelectrode array to monitor the bioelectric activity of cultured cells</a:t>
            </a:r>
            <a:r>
              <a:rPr lang="fr-FR" sz="2000" dirty="0" smtClean="0">
                <a:latin typeface="Calibri" pitchFamily="34" charset="0"/>
                <a:cs typeface="Arial" pitchFamily="34" charset="0"/>
              </a:rPr>
              <a:t>.</a:t>
            </a:r>
            <a:r>
              <a:rPr lang="en-US" sz="2000" dirty="0" smtClean="0">
                <a:latin typeface="Calibri" pitchFamily="34" charset="0"/>
                <a:cs typeface="Arial" pitchFamily="34" charset="0"/>
              </a:rPr>
              <a:t> </a:t>
            </a:r>
            <a:r>
              <a:rPr lang="pl-PL" sz="2000" dirty="0" smtClean="0">
                <a:latin typeface="Calibri" pitchFamily="34" charset="0"/>
                <a:cs typeface="Arial" pitchFamily="34" charset="0"/>
              </a:rPr>
              <a:t>Exp. Cell Res., 1972.</a:t>
            </a:r>
            <a:endParaRPr lang="en-US" sz="200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528646" y="1571612"/>
            <a:ext cx="6615122" cy="714380"/>
          </a:xfrm>
          <a:prstGeom prst="rect">
            <a:avLst/>
          </a:prstGeom>
          <a:noFill/>
          <a:ln w="25400">
            <a:solidFill>
              <a:srgbClr val="1319C9"/>
            </a:solidFill>
            <a:miter lim="800000"/>
            <a:headEnd/>
            <a:tailEnd type="none" w="lg" len="med"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9" name="Text Box 52"/>
          <p:cNvSpPr txBox="1">
            <a:spLocks noChangeArrowheads="1"/>
          </p:cNvSpPr>
          <p:nvPr/>
        </p:nvSpPr>
        <p:spPr bwMode="auto">
          <a:xfrm>
            <a:off x="642912" y="5659955"/>
            <a:ext cx="3500460" cy="76944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200" smtClean="0">
                <a:latin typeface="Calibri" pitchFamily="34" charset="0"/>
              </a:rPr>
              <a:t>- 60 electrodes</a:t>
            </a:r>
            <a:endParaRPr lang="pl-PL" sz="2200" dirty="0" smtClean="0">
              <a:latin typeface="Calibri" pitchFamily="34" charset="0"/>
            </a:endParaRPr>
          </a:p>
          <a:p>
            <a:r>
              <a:rPr lang="pl-PL" sz="2200" smtClean="0">
                <a:latin typeface="Calibri" pitchFamily="34" charset="0"/>
              </a:rPr>
              <a:t>- spatial resolution: 100 </a:t>
            </a:r>
            <a:r>
              <a:rPr lang="en-US" sz="2000" dirty="0" smtClean="0">
                <a:latin typeface="Calibri" pitchFamily="34" charset="0"/>
                <a:cs typeface="Times New Roman" pitchFamily="18" charset="0"/>
                <a:sym typeface="Symbol" pitchFamily="18" charset="2"/>
              </a:rPr>
              <a:t></a:t>
            </a:r>
            <a:r>
              <a:rPr lang="en-US" sz="2000" dirty="0" smtClean="0">
                <a:latin typeface="Calibri" pitchFamily="34" charset="0"/>
              </a:rPr>
              <a:t>m </a:t>
            </a:r>
            <a:endParaRPr lang="pl-PL" sz="2200" dirty="0">
              <a:latin typeface="Calibri" pitchFamily="34" charset="0"/>
            </a:endParaRPr>
          </a:p>
        </p:txBody>
      </p:sp>
      <p:sp>
        <p:nvSpPr>
          <p:cNvPr id="10" name="Oval 53"/>
          <p:cNvSpPr>
            <a:spLocks noChangeArrowheads="1"/>
          </p:cNvSpPr>
          <p:nvPr/>
        </p:nvSpPr>
        <p:spPr bwMode="auto">
          <a:xfrm>
            <a:off x="428598" y="5436117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11" name="Text Box 52"/>
          <p:cNvSpPr txBox="1">
            <a:spLocks noChangeArrowheads="1"/>
          </p:cNvSpPr>
          <p:nvPr/>
        </p:nvSpPr>
        <p:spPr bwMode="auto">
          <a:xfrm>
            <a:off x="642910" y="5300506"/>
            <a:ext cx="3000398" cy="430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200" smtClean="0">
                <a:latin typeface="Calibri" pitchFamily="34" charset="0"/>
              </a:rPr>
              <a:t>Standard of the 90s:</a:t>
            </a:r>
            <a:endParaRPr lang="pl-PL" sz="2200" dirty="0">
              <a:latin typeface="Calibri" pitchFamily="34" charset="0"/>
            </a:endParaRPr>
          </a:p>
        </p:txBody>
      </p:sp>
      <p:pic>
        <p:nvPicPr>
          <p:cNvPr id="12" name="Picture 23" descr="MEAs_Figure_2.png"/>
          <p:cNvPicPr>
            <a:picLocks noChangeAspect="1"/>
          </p:cNvPicPr>
          <p:nvPr/>
        </p:nvPicPr>
        <p:blipFill>
          <a:blip r:embed="rId2"/>
          <a:srcRect r="3669" b="63119"/>
          <a:stretch>
            <a:fillRect/>
          </a:stretch>
        </p:blipFill>
        <p:spPr>
          <a:xfrm>
            <a:off x="2143108" y="2714620"/>
            <a:ext cx="4725396" cy="2182399"/>
          </a:xfrm>
          <a:prstGeom prst="rect">
            <a:avLst/>
          </a:prstGeom>
        </p:spPr>
      </p:pic>
      <p:sp>
        <p:nvSpPr>
          <p:cNvPr id="14" name="Text Box 52"/>
          <p:cNvSpPr txBox="1">
            <a:spLocks noChangeArrowheads="1"/>
          </p:cNvSpPr>
          <p:nvPr/>
        </p:nvSpPr>
        <p:spPr bwMode="auto">
          <a:xfrm>
            <a:off x="3643306" y="214290"/>
            <a:ext cx="1928826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Introduction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Box 52"/>
          <p:cNvSpPr txBox="1">
            <a:spLocks noChangeArrowheads="1"/>
          </p:cNvSpPr>
          <p:nvPr/>
        </p:nvSpPr>
        <p:spPr bwMode="auto">
          <a:xfrm>
            <a:off x="3143240" y="214290"/>
            <a:ext cx="2928958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512-electrode system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MEA_2010\512_arr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9013" y="1371600"/>
            <a:ext cx="2844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Line 16"/>
          <p:cNvSpPr>
            <a:spLocks noChangeShapeType="1"/>
          </p:cNvSpPr>
          <p:nvPr/>
        </p:nvSpPr>
        <p:spPr bwMode="auto">
          <a:xfrm flipV="1">
            <a:off x="6400800" y="1143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0" name="Line 17"/>
          <p:cNvSpPr>
            <a:spLocks noChangeShapeType="1"/>
          </p:cNvSpPr>
          <p:nvPr/>
        </p:nvSpPr>
        <p:spPr bwMode="auto">
          <a:xfrm flipV="1">
            <a:off x="8610600" y="1101725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1" name="Line 18"/>
          <p:cNvSpPr>
            <a:spLocks noChangeShapeType="1"/>
          </p:cNvSpPr>
          <p:nvPr/>
        </p:nvSpPr>
        <p:spPr bwMode="auto">
          <a:xfrm>
            <a:off x="6400800" y="1254125"/>
            <a:ext cx="2209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lg" len="lg"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102" name="Text Box 19"/>
          <p:cNvSpPr txBox="1">
            <a:spLocks noChangeArrowheads="1"/>
          </p:cNvSpPr>
          <p:nvPr/>
        </p:nvSpPr>
        <p:spPr bwMode="auto">
          <a:xfrm>
            <a:off x="6962775" y="838200"/>
            <a:ext cx="1114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400">
                <a:latin typeface="Calibri" pitchFamily="34" charset="0"/>
              </a:rPr>
              <a:t>0.9 mm</a:t>
            </a:r>
          </a:p>
        </p:txBody>
      </p:sp>
      <p:sp>
        <p:nvSpPr>
          <p:cNvPr id="4103" name="Line 24"/>
          <p:cNvSpPr>
            <a:spLocks noChangeShapeType="1"/>
          </p:cNvSpPr>
          <p:nvPr/>
        </p:nvSpPr>
        <p:spPr bwMode="auto">
          <a:xfrm flipH="1">
            <a:off x="5791200" y="1600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4" name="Line 25"/>
          <p:cNvSpPr>
            <a:spLocks noChangeShapeType="1"/>
          </p:cNvSpPr>
          <p:nvPr/>
        </p:nvSpPr>
        <p:spPr bwMode="auto">
          <a:xfrm flipH="1">
            <a:off x="5791200" y="6324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5" name="Line 26"/>
          <p:cNvSpPr>
            <a:spLocks noChangeShapeType="1"/>
          </p:cNvSpPr>
          <p:nvPr/>
        </p:nvSpPr>
        <p:spPr bwMode="auto">
          <a:xfrm>
            <a:off x="5943600" y="1600200"/>
            <a:ext cx="0" cy="472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106" name="Text Box 27"/>
          <p:cNvSpPr txBox="1">
            <a:spLocks noChangeArrowheads="1"/>
          </p:cNvSpPr>
          <p:nvPr/>
        </p:nvSpPr>
        <p:spPr bwMode="auto">
          <a:xfrm>
            <a:off x="4752975" y="4800600"/>
            <a:ext cx="1266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400">
                <a:latin typeface="Calibri" pitchFamily="34" charset="0"/>
              </a:rPr>
              <a:t>1.86 mm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381000" y="5562600"/>
            <a:ext cx="5257800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pl-PL" sz="2000">
                <a:latin typeface="Calibri" pitchFamily="34" charset="0"/>
                <a:cs typeface="Arial" pitchFamily="34" charset="0"/>
              </a:rPr>
              <a:t>Mathieson K, et al: </a:t>
            </a:r>
            <a:r>
              <a:rPr lang="pl-PL" sz="2000" i="1">
                <a:latin typeface="Calibri" pitchFamily="34" charset="0"/>
                <a:cs typeface="Arial" pitchFamily="34" charset="0"/>
              </a:rPr>
              <a:t>Large-area microelectrode arrays for recording of neural signals</a:t>
            </a:r>
            <a:r>
              <a:rPr lang="fr-FR" sz="2000">
                <a:latin typeface="Calibri" pitchFamily="34" charset="0"/>
                <a:cs typeface="Arial" pitchFamily="34" charset="0"/>
              </a:rPr>
              <a:t>.</a:t>
            </a:r>
            <a:r>
              <a:rPr lang="en-US" sz="2000">
                <a:latin typeface="Calibri" pitchFamily="34" charset="0"/>
                <a:cs typeface="Arial" pitchFamily="34" charset="0"/>
              </a:rPr>
              <a:t> </a:t>
            </a:r>
            <a:r>
              <a:rPr lang="pl-PL" sz="2000">
                <a:latin typeface="Calibri" pitchFamily="34" charset="0"/>
                <a:cs typeface="Arial" pitchFamily="34" charset="0"/>
              </a:rPr>
              <a:t>IEEE Trans Nuc Sci, 2004.</a:t>
            </a:r>
            <a:endParaRPr lang="en-US" sz="200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381000" y="5562600"/>
            <a:ext cx="5191132" cy="990600"/>
          </a:xfrm>
          <a:prstGeom prst="rect">
            <a:avLst/>
          </a:prstGeom>
          <a:noFill/>
          <a:ln w="25400">
            <a:solidFill>
              <a:srgbClr val="1319C9"/>
            </a:solidFill>
            <a:miter lim="800000"/>
            <a:headEnd/>
            <a:tailEnd type="none" w="lg" len="med"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16" name="Text Box 52"/>
          <p:cNvSpPr txBox="1">
            <a:spLocks noChangeArrowheads="1"/>
          </p:cNvSpPr>
          <p:nvPr/>
        </p:nvSpPr>
        <p:spPr bwMode="auto">
          <a:xfrm>
            <a:off x="3143240" y="214290"/>
            <a:ext cx="2928958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512-electrode system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MEA_2010\512_arr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9013" y="1371600"/>
            <a:ext cx="2844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Line 16"/>
          <p:cNvSpPr>
            <a:spLocks noChangeShapeType="1"/>
          </p:cNvSpPr>
          <p:nvPr/>
        </p:nvSpPr>
        <p:spPr bwMode="auto">
          <a:xfrm flipV="1">
            <a:off x="6400800" y="1143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0" name="Line 17"/>
          <p:cNvSpPr>
            <a:spLocks noChangeShapeType="1"/>
          </p:cNvSpPr>
          <p:nvPr/>
        </p:nvSpPr>
        <p:spPr bwMode="auto">
          <a:xfrm flipV="1">
            <a:off x="8610600" y="1101725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1" name="Line 18"/>
          <p:cNvSpPr>
            <a:spLocks noChangeShapeType="1"/>
          </p:cNvSpPr>
          <p:nvPr/>
        </p:nvSpPr>
        <p:spPr bwMode="auto">
          <a:xfrm>
            <a:off x="6400800" y="1254125"/>
            <a:ext cx="2209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lg" len="lg"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102" name="Text Box 19"/>
          <p:cNvSpPr txBox="1">
            <a:spLocks noChangeArrowheads="1"/>
          </p:cNvSpPr>
          <p:nvPr/>
        </p:nvSpPr>
        <p:spPr bwMode="auto">
          <a:xfrm>
            <a:off x="6962775" y="838200"/>
            <a:ext cx="1114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400">
                <a:latin typeface="Calibri" pitchFamily="34" charset="0"/>
              </a:rPr>
              <a:t>0.9 mm</a:t>
            </a:r>
          </a:p>
        </p:txBody>
      </p:sp>
      <p:sp>
        <p:nvSpPr>
          <p:cNvPr id="4103" name="Line 24"/>
          <p:cNvSpPr>
            <a:spLocks noChangeShapeType="1"/>
          </p:cNvSpPr>
          <p:nvPr/>
        </p:nvSpPr>
        <p:spPr bwMode="auto">
          <a:xfrm flipH="1">
            <a:off x="5791200" y="1600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4" name="Line 25"/>
          <p:cNvSpPr>
            <a:spLocks noChangeShapeType="1"/>
          </p:cNvSpPr>
          <p:nvPr/>
        </p:nvSpPr>
        <p:spPr bwMode="auto">
          <a:xfrm flipH="1">
            <a:off x="5791200" y="6324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5" name="Line 26"/>
          <p:cNvSpPr>
            <a:spLocks noChangeShapeType="1"/>
          </p:cNvSpPr>
          <p:nvPr/>
        </p:nvSpPr>
        <p:spPr bwMode="auto">
          <a:xfrm>
            <a:off x="5943600" y="1600200"/>
            <a:ext cx="0" cy="472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106" name="Text Box 27"/>
          <p:cNvSpPr txBox="1">
            <a:spLocks noChangeArrowheads="1"/>
          </p:cNvSpPr>
          <p:nvPr/>
        </p:nvSpPr>
        <p:spPr bwMode="auto">
          <a:xfrm>
            <a:off x="4752975" y="4800600"/>
            <a:ext cx="1266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400">
                <a:latin typeface="Calibri" pitchFamily="34" charset="0"/>
              </a:rPr>
              <a:t>1.86 mm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C:\Documents and Settings\hottowy\Pulpit\MEA_2010_prezentacja\files_pok107\512_array_zoom_rotat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1425" y="1600200"/>
            <a:ext cx="181768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ine 20"/>
          <p:cNvSpPr>
            <a:spLocks noChangeShapeType="1"/>
          </p:cNvSpPr>
          <p:nvPr/>
        </p:nvSpPr>
        <p:spPr bwMode="auto">
          <a:xfrm flipH="1">
            <a:off x="3324225" y="3657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21"/>
          <p:cNvSpPr>
            <a:spLocks noChangeShapeType="1"/>
          </p:cNvSpPr>
          <p:nvPr/>
        </p:nvSpPr>
        <p:spPr bwMode="auto">
          <a:xfrm flipH="1">
            <a:off x="3324225" y="4267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22"/>
          <p:cNvSpPr>
            <a:spLocks noChangeShapeType="1"/>
          </p:cNvSpPr>
          <p:nvPr/>
        </p:nvSpPr>
        <p:spPr bwMode="auto">
          <a:xfrm>
            <a:off x="3476625" y="3657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2438400" y="3733800"/>
            <a:ext cx="1076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400"/>
              <a:t>60 </a:t>
            </a:r>
            <a:r>
              <a:rPr lang="en-US" sz="2800">
                <a:cs typeface="Arial" charset="0"/>
                <a:sym typeface="Symbol" pitchFamily="18" charset="2"/>
              </a:rPr>
              <a:t></a:t>
            </a:r>
            <a:r>
              <a:rPr lang="en-US" sz="2400"/>
              <a:t>m</a:t>
            </a:r>
            <a:endParaRPr lang="pl-PL" sz="2400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477000" y="2514600"/>
            <a:ext cx="533400" cy="9144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flipV="1">
            <a:off x="5410200" y="2971800"/>
            <a:ext cx="9906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449263" y="966788"/>
            <a:ext cx="22060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400"/>
              <a:t>512 </a:t>
            </a:r>
            <a:r>
              <a:rPr lang="pl-PL" sz="2400" smtClean="0"/>
              <a:t>electrodes</a:t>
            </a:r>
            <a:endParaRPr lang="pl-PL" sz="2400"/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449263" y="1357298"/>
            <a:ext cx="21884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400"/>
              <a:t>5 </a:t>
            </a:r>
            <a:r>
              <a:rPr lang="en-US" sz="2800">
                <a:latin typeface="Calibri" pitchFamily="34" charset="0"/>
                <a:cs typeface="Times New Roman" pitchFamily="18" charset="0"/>
                <a:sym typeface="Symbol" pitchFamily="18" charset="2"/>
              </a:rPr>
              <a:t></a:t>
            </a:r>
            <a:r>
              <a:rPr lang="en-US" sz="2400"/>
              <a:t>m </a:t>
            </a:r>
            <a:r>
              <a:rPr lang="pl-PL" sz="2400" smtClean="0"/>
              <a:t>diameter</a:t>
            </a:r>
            <a:endParaRPr lang="pl-PL" sz="2400"/>
          </a:p>
        </p:txBody>
      </p:sp>
      <p:sp>
        <p:nvSpPr>
          <p:cNvPr id="23" name="Oval 53"/>
          <p:cNvSpPr>
            <a:spLocks noChangeArrowheads="1"/>
          </p:cNvSpPr>
          <p:nvPr/>
        </p:nvSpPr>
        <p:spPr bwMode="auto">
          <a:xfrm>
            <a:off x="214313" y="11049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24" name="Oval 53"/>
          <p:cNvSpPr>
            <a:spLocks noChangeArrowheads="1"/>
          </p:cNvSpPr>
          <p:nvPr/>
        </p:nvSpPr>
        <p:spPr bwMode="auto">
          <a:xfrm>
            <a:off x="214313" y="1562088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381000" y="5562600"/>
            <a:ext cx="5257800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pl-PL" sz="2000">
                <a:latin typeface="Calibri" pitchFamily="34" charset="0"/>
                <a:cs typeface="Arial" pitchFamily="34" charset="0"/>
              </a:rPr>
              <a:t>Mathieson K, et al: </a:t>
            </a:r>
            <a:r>
              <a:rPr lang="pl-PL" sz="2000" i="1">
                <a:latin typeface="Calibri" pitchFamily="34" charset="0"/>
                <a:cs typeface="Arial" pitchFamily="34" charset="0"/>
              </a:rPr>
              <a:t>Large-area microelectrode arrays for recording of neural signals</a:t>
            </a:r>
            <a:r>
              <a:rPr lang="fr-FR" sz="2000">
                <a:latin typeface="Calibri" pitchFamily="34" charset="0"/>
                <a:cs typeface="Arial" pitchFamily="34" charset="0"/>
              </a:rPr>
              <a:t>.</a:t>
            </a:r>
            <a:r>
              <a:rPr lang="en-US" sz="2000">
                <a:latin typeface="Calibri" pitchFamily="34" charset="0"/>
                <a:cs typeface="Arial" pitchFamily="34" charset="0"/>
              </a:rPr>
              <a:t> </a:t>
            </a:r>
            <a:r>
              <a:rPr lang="pl-PL" sz="2000">
                <a:latin typeface="Calibri" pitchFamily="34" charset="0"/>
                <a:cs typeface="Arial" pitchFamily="34" charset="0"/>
              </a:rPr>
              <a:t>IEEE Trans Nuc Sci, 2004.</a:t>
            </a:r>
            <a:endParaRPr lang="en-US" sz="2000">
              <a:latin typeface="Calibri" pitchFamily="34" charset="0"/>
              <a:cs typeface="Arial" pitchFamily="34" charset="0"/>
            </a:endParaRPr>
          </a:p>
        </p:txBody>
      </p:sp>
      <p:sp>
        <p:nvSpPr>
          <p:cNvPr id="30" name="Rectangle 15"/>
          <p:cNvSpPr>
            <a:spLocks noChangeArrowheads="1"/>
          </p:cNvSpPr>
          <p:nvPr/>
        </p:nvSpPr>
        <p:spPr bwMode="auto">
          <a:xfrm>
            <a:off x="381000" y="5562600"/>
            <a:ext cx="5191132" cy="990600"/>
          </a:xfrm>
          <a:prstGeom prst="rect">
            <a:avLst/>
          </a:prstGeom>
          <a:noFill/>
          <a:ln w="25400">
            <a:solidFill>
              <a:srgbClr val="1319C9"/>
            </a:solidFill>
            <a:miter lim="800000"/>
            <a:headEnd/>
            <a:tailEnd type="none" w="lg" len="med"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28" name="Text Box 52"/>
          <p:cNvSpPr txBox="1">
            <a:spLocks noChangeArrowheads="1"/>
          </p:cNvSpPr>
          <p:nvPr/>
        </p:nvSpPr>
        <p:spPr bwMode="auto">
          <a:xfrm>
            <a:off x="3143240" y="214290"/>
            <a:ext cx="2928958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512-electrode system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1" name="Straight Connector 250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5" name="Picture 248" descr="G:\oko\Neuro64\oko64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3663" y="1098534"/>
            <a:ext cx="2138362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249" descr="G:\oko\Neuro64\plat64_v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1098534"/>
            <a:ext cx="1473200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59"/>
          <p:cNvGrpSpPr>
            <a:grpSpLocks/>
          </p:cNvGrpSpPr>
          <p:nvPr/>
        </p:nvGrpSpPr>
        <p:grpSpPr bwMode="auto">
          <a:xfrm>
            <a:off x="5857875" y="1071546"/>
            <a:ext cx="642938" cy="3616325"/>
            <a:chOff x="5857882" y="1188000"/>
            <a:chExt cx="642948" cy="3616314"/>
          </a:xfrm>
        </p:grpSpPr>
        <p:grpSp>
          <p:nvGrpSpPr>
            <p:cNvPr id="3" name="Group 307"/>
            <p:cNvGrpSpPr>
              <a:grpSpLocks/>
            </p:cNvGrpSpPr>
            <p:nvPr/>
          </p:nvGrpSpPr>
          <p:grpSpPr bwMode="auto">
            <a:xfrm>
              <a:off x="5857882" y="1188000"/>
              <a:ext cx="642946" cy="1024314"/>
              <a:chOff x="5857882" y="1188000"/>
              <a:chExt cx="642946" cy="1024314"/>
            </a:xfrm>
          </p:grpSpPr>
          <p:sp>
            <p:nvSpPr>
              <p:cNvPr id="254" name="Arc 253"/>
              <p:cNvSpPr/>
              <p:nvPr/>
            </p:nvSpPr>
            <p:spPr>
              <a:xfrm>
                <a:off x="5857882" y="1188000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55" name="Arc 254"/>
              <p:cNvSpPr/>
              <p:nvPr/>
            </p:nvSpPr>
            <p:spPr>
              <a:xfrm>
                <a:off x="5857882" y="1241975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56" name="Arc 255"/>
              <p:cNvSpPr/>
              <p:nvPr/>
            </p:nvSpPr>
            <p:spPr>
              <a:xfrm>
                <a:off x="5857882" y="1295950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60" name="Arc 259"/>
              <p:cNvSpPr/>
              <p:nvPr/>
            </p:nvSpPr>
            <p:spPr>
              <a:xfrm>
                <a:off x="5857882" y="1349925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61" name="Arc 260"/>
              <p:cNvSpPr/>
              <p:nvPr/>
            </p:nvSpPr>
            <p:spPr>
              <a:xfrm>
                <a:off x="5857882" y="1403899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62" name="Arc 261"/>
              <p:cNvSpPr/>
              <p:nvPr/>
            </p:nvSpPr>
            <p:spPr>
              <a:xfrm>
                <a:off x="5857882" y="1457874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87" name="Arc 286"/>
              <p:cNvSpPr/>
              <p:nvPr/>
            </p:nvSpPr>
            <p:spPr>
              <a:xfrm>
                <a:off x="5857882" y="1511849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88" name="Arc 287"/>
              <p:cNvSpPr/>
              <p:nvPr/>
            </p:nvSpPr>
            <p:spPr>
              <a:xfrm>
                <a:off x="5857882" y="1565824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91" name="Arc 290"/>
              <p:cNvSpPr/>
              <p:nvPr/>
            </p:nvSpPr>
            <p:spPr>
              <a:xfrm>
                <a:off x="5857882" y="1619799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92" name="Arc 291"/>
              <p:cNvSpPr/>
              <p:nvPr/>
            </p:nvSpPr>
            <p:spPr>
              <a:xfrm>
                <a:off x="5857882" y="1673774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93" name="Arc 292"/>
              <p:cNvSpPr/>
              <p:nvPr/>
            </p:nvSpPr>
            <p:spPr>
              <a:xfrm>
                <a:off x="5857882" y="1727748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94" name="Arc 293"/>
              <p:cNvSpPr/>
              <p:nvPr/>
            </p:nvSpPr>
            <p:spPr>
              <a:xfrm>
                <a:off x="5857882" y="1781723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95" name="Arc 294"/>
              <p:cNvSpPr/>
              <p:nvPr/>
            </p:nvSpPr>
            <p:spPr>
              <a:xfrm>
                <a:off x="5857882" y="1835698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96" name="Arc 295"/>
              <p:cNvSpPr/>
              <p:nvPr/>
            </p:nvSpPr>
            <p:spPr>
              <a:xfrm>
                <a:off x="5857882" y="1889673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97" name="Arc 296"/>
              <p:cNvSpPr/>
              <p:nvPr/>
            </p:nvSpPr>
            <p:spPr>
              <a:xfrm>
                <a:off x="5857882" y="1943648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06" name="Arc 305"/>
              <p:cNvSpPr/>
              <p:nvPr/>
            </p:nvSpPr>
            <p:spPr>
              <a:xfrm>
                <a:off x="5857882" y="1997623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" name="Group 308"/>
            <p:cNvGrpSpPr>
              <a:grpSpLocks/>
            </p:cNvGrpSpPr>
            <p:nvPr/>
          </p:nvGrpSpPr>
          <p:grpSpPr bwMode="auto">
            <a:xfrm>
              <a:off x="5857884" y="2052000"/>
              <a:ext cx="642946" cy="1024314"/>
              <a:chOff x="5857882" y="1188000"/>
              <a:chExt cx="642946" cy="1024314"/>
            </a:xfrm>
          </p:grpSpPr>
          <p:sp>
            <p:nvSpPr>
              <p:cNvPr id="310" name="Arc 309"/>
              <p:cNvSpPr/>
              <p:nvPr/>
            </p:nvSpPr>
            <p:spPr>
              <a:xfrm>
                <a:off x="5857880" y="1187597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11" name="Arc 310"/>
              <p:cNvSpPr/>
              <p:nvPr/>
            </p:nvSpPr>
            <p:spPr>
              <a:xfrm>
                <a:off x="5857880" y="1241572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12" name="Arc 311"/>
              <p:cNvSpPr/>
              <p:nvPr/>
            </p:nvSpPr>
            <p:spPr>
              <a:xfrm>
                <a:off x="5857880" y="1295547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13" name="Arc 312"/>
              <p:cNvSpPr/>
              <p:nvPr/>
            </p:nvSpPr>
            <p:spPr>
              <a:xfrm>
                <a:off x="5857880" y="1349522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14" name="Arc 313"/>
              <p:cNvSpPr/>
              <p:nvPr/>
            </p:nvSpPr>
            <p:spPr>
              <a:xfrm>
                <a:off x="5857880" y="1403496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15" name="Arc 314"/>
              <p:cNvSpPr/>
              <p:nvPr/>
            </p:nvSpPr>
            <p:spPr>
              <a:xfrm>
                <a:off x="5857880" y="1457471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16" name="Arc 315"/>
              <p:cNvSpPr/>
              <p:nvPr/>
            </p:nvSpPr>
            <p:spPr>
              <a:xfrm>
                <a:off x="5857880" y="1511446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17" name="Arc 316"/>
              <p:cNvSpPr/>
              <p:nvPr/>
            </p:nvSpPr>
            <p:spPr>
              <a:xfrm>
                <a:off x="5857880" y="1565421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18" name="Arc 317"/>
              <p:cNvSpPr/>
              <p:nvPr/>
            </p:nvSpPr>
            <p:spPr>
              <a:xfrm>
                <a:off x="5857880" y="1619396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19" name="Arc 318"/>
              <p:cNvSpPr/>
              <p:nvPr/>
            </p:nvSpPr>
            <p:spPr>
              <a:xfrm>
                <a:off x="5857880" y="1673371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0" name="Arc 319"/>
              <p:cNvSpPr/>
              <p:nvPr/>
            </p:nvSpPr>
            <p:spPr>
              <a:xfrm>
                <a:off x="5857880" y="1727345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1" name="Arc 320"/>
              <p:cNvSpPr/>
              <p:nvPr/>
            </p:nvSpPr>
            <p:spPr>
              <a:xfrm>
                <a:off x="5857880" y="1781320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2" name="Arc 321"/>
              <p:cNvSpPr/>
              <p:nvPr/>
            </p:nvSpPr>
            <p:spPr>
              <a:xfrm>
                <a:off x="5857880" y="1835295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3" name="Arc 322"/>
              <p:cNvSpPr/>
              <p:nvPr/>
            </p:nvSpPr>
            <p:spPr>
              <a:xfrm>
                <a:off x="5857880" y="1889270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4" name="Arc 323"/>
              <p:cNvSpPr/>
              <p:nvPr/>
            </p:nvSpPr>
            <p:spPr>
              <a:xfrm>
                <a:off x="5857880" y="1943245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5" name="Arc 324"/>
              <p:cNvSpPr/>
              <p:nvPr/>
            </p:nvSpPr>
            <p:spPr>
              <a:xfrm>
                <a:off x="5857880" y="1997220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5" name="Group 325"/>
            <p:cNvGrpSpPr>
              <a:grpSpLocks/>
            </p:cNvGrpSpPr>
            <p:nvPr/>
          </p:nvGrpSpPr>
          <p:grpSpPr bwMode="auto">
            <a:xfrm>
              <a:off x="5857884" y="2916000"/>
              <a:ext cx="642946" cy="1024314"/>
              <a:chOff x="5857882" y="1188000"/>
              <a:chExt cx="642946" cy="1024314"/>
            </a:xfrm>
          </p:grpSpPr>
          <p:sp>
            <p:nvSpPr>
              <p:cNvPr id="327" name="Arc 326"/>
              <p:cNvSpPr/>
              <p:nvPr/>
            </p:nvSpPr>
            <p:spPr>
              <a:xfrm>
                <a:off x="5857880" y="1188783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8" name="Arc 327"/>
              <p:cNvSpPr/>
              <p:nvPr/>
            </p:nvSpPr>
            <p:spPr>
              <a:xfrm>
                <a:off x="5857880" y="1242758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9" name="Arc 328"/>
              <p:cNvSpPr/>
              <p:nvPr/>
            </p:nvSpPr>
            <p:spPr>
              <a:xfrm>
                <a:off x="5857880" y="1296733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0" name="Arc 329"/>
              <p:cNvSpPr/>
              <p:nvPr/>
            </p:nvSpPr>
            <p:spPr>
              <a:xfrm>
                <a:off x="5857880" y="1350708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1" name="Arc 330"/>
              <p:cNvSpPr/>
              <p:nvPr/>
            </p:nvSpPr>
            <p:spPr>
              <a:xfrm>
                <a:off x="5857880" y="1404682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2" name="Arc 331"/>
              <p:cNvSpPr/>
              <p:nvPr/>
            </p:nvSpPr>
            <p:spPr>
              <a:xfrm>
                <a:off x="5857880" y="1458657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3" name="Arc 332"/>
              <p:cNvSpPr/>
              <p:nvPr/>
            </p:nvSpPr>
            <p:spPr>
              <a:xfrm>
                <a:off x="5857880" y="1512632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4" name="Arc 333"/>
              <p:cNvSpPr/>
              <p:nvPr/>
            </p:nvSpPr>
            <p:spPr>
              <a:xfrm>
                <a:off x="5857880" y="1566607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5" name="Arc 334"/>
              <p:cNvSpPr/>
              <p:nvPr/>
            </p:nvSpPr>
            <p:spPr>
              <a:xfrm>
                <a:off x="5857880" y="1620582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6" name="Arc 335"/>
              <p:cNvSpPr/>
              <p:nvPr/>
            </p:nvSpPr>
            <p:spPr>
              <a:xfrm>
                <a:off x="5857880" y="1674557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7" name="Arc 336"/>
              <p:cNvSpPr/>
              <p:nvPr/>
            </p:nvSpPr>
            <p:spPr>
              <a:xfrm>
                <a:off x="5857880" y="1728531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8" name="Arc 337"/>
              <p:cNvSpPr/>
              <p:nvPr/>
            </p:nvSpPr>
            <p:spPr>
              <a:xfrm>
                <a:off x="5857880" y="1782506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9" name="Arc 338"/>
              <p:cNvSpPr/>
              <p:nvPr/>
            </p:nvSpPr>
            <p:spPr>
              <a:xfrm>
                <a:off x="5857880" y="1836481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40" name="Arc 339"/>
              <p:cNvSpPr/>
              <p:nvPr/>
            </p:nvSpPr>
            <p:spPr>
              <a:xfrm>
                <a:off x="5857880" y="1890456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41" name="Arc 340"/>
              <p:cNvSpPr/>
              <p:nvPr/>
            </p:nvSpPr>
            <p:spPr>
              <a:xfrm>
                <a:off x="5857880" y="1944431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42" name="Arc 341"/>
              <p:cNvSpPr/>
              <p:nvPr/>
            </p:nvSpPr>
            <p:spPr>
              <a:xfrm>
                <a:off x="5857880" y="1998406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6" name="Group 342"/>
            <p:cNvGrpSpPr>
              <a:grpSpLocks/>
            </p:cNvGrpSpPr>
            <p:nvPr/>
          </p:nvGrpSpPr>
          <p:grpSpPr bwMode="auto">
            <a:xfrm>
              <a:off x="5857884" y="3780000"/>
              <a:ext cx="642946" cy="1024314"/>
              <a:chOff x="5857882" y="1188000"/>
              <a:chExt cx="642946" cy="1024314"/>
            </a:xfrm>
          </p:grpSpPr>
          <p:sp>
            <p:nvSpPr>
              <p:cNvPr id="344" name="Arc 343"/>
              <p:cNvSpPr/>
              <p:nvPr/>
            </p:nvSpPr>
            <p:spPr>
              <a:xfrm>
                <a:off x="5857880" y="1188380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45" name="Arc 344"/>
              <p:cNvSpPr/>
              <p:nvPr/>
            </p:nvSpPr>
            <p:spPr>
              <a:xfrm>
                <a:off x="5857880" y="1242355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46" name="Arc 345"/>
              <p:cNvSpPr/>
              <p:nvPr/>
            </p:nvSpPr>
            <p:spPr>
              <a:xfrm>
                <a:off x="5857880" y="1296330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47" name="Arc 346"/>
              <p:cNvSpPr/>
              <p:nvPr/>
            </p:nvSpPr>
            <p:spPr>
              <a:xfrm>
                <a:off x="5857880" y="1350305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48" name="Arc 347"/>
              <p:cNvSpPr/>
              <p:nvPr/>
            </p:nvSpPr>
            <p:spPr>
              <a:xfrm>
                <a:off x="5857880" y="1404279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49" name="Arc 348"/>
              <p:cNvSpPr/>
              <p:nvPr/>
            </p:nvSpPr>
            <p:spPr>
              <a:xfrm>
                <a:off x="5857880" y="1458254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50" name="Arc 349"/>
              <p:cNvSpPr/>
              <p:nvPr/>
            </p:nvSpPr>
            <p:spPr>
              <a:xfrm>
                <a:off x="5857880" y="1512229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51" name="Arc 350"/>
              <p:cNvSpPr/>
              <p:nvPr/>
            </p:nvSpPr>
            <p:spPr>
              <a:xfrm>
                <a:off x="5857880" y="1566204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52" name="Arc 351"/>
              <p:cNvSpPr/>
              <p:nvPr/>
            </p:nvSpPr>
            <p:spPr>
              <a:xfrm>
                <a:off x="5857880" y="1620179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53" name="Arc 352"/>
              <p:cNvSpPr/>
              <p:nvPr/>
            </p:nvSpPr>
            <p:spPr>
              <a:xfrm>
                <a:off x="5857880" y="1674154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54" name="Arc 353"/>
              <p:cNvSpPr/>
              <p:nvPr/>
            </p:nvSpPr>
            <p:spPr>
              <a:xfrm>
                <a:off x="5857880" y="1728128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55" name="Arc 354"/>
              <p:cNvSpPr/>
              <p:nvPr/>
            </p:nvSpPr>
            <p:spPr>
              <a:xfrm>
                <a:off x="5857880" y="1782103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56" name="Arc 355"/>
              <p:cNvSpPr/>
              <p:nvPr/>
            </p:nvSpPr>
            <p:spPr>
              <a:xfrm>
                <a:off x="5857880" y="1836078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57" name="Arc 356"/>
              <p:cNvSpPr/>
              <p:nvPr/>
            </p:nvSpPr>
            <p:spPr>
              <a:xfrm>
                <a:off x="5857880" y="1890053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58" name="Arc 357"/>
              <p:cNvSpPr/>
              <p:nvPr/>
            </p:nvSpPr>
            <p:spPr>
              <a:xfrm>
                <a:off x="5857880" y="1944028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59" name="Arc 358"/>
              <p:cNvSpPr/>
              <p:nvPr/>
            </p:nvSpPr>
            <p:spPr>
              <a:xfrm>
                <a:off x="5857880" y="1998003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grpSp>
        <p:nvGrpSpPr>
          <p:cNvPr id="7" name="Group 360"/>
          <p:cNvGrpSpPr>
            <a:grpSpLocks/>
          </p:cNvGrpSpPr>
          <p:nvPr/>
        </p:nvGrpSpPr>
        <p:grpSpPr bwMode="auto">
          <a:xfrm>
            <a:off x="3816350" y="1071546"/>
            <a:ext cx="642938" cy="3616325"/>
            <a:chOff x="5857882" y="1188000"/>
            <a:chExt cx="642948" cy="3616314"/>
          </a:xfrm>
        </p:grpSpPr>
        <p:grpSp>
          <p:nvGrpSpPr>
            <p:cNvPr id="8" name="Group 307"/>
            <p:cNvGrpSpPr>
              <a:grpSpLocks/>
            </p:cNvGrpSpPr>
            <p:nvPr/>
          </p:nvGrpSpPr>
          <p:grpSpPr bwMode="auto">
            <a:xfrm>
              <a:off x="5857882" y="1188000"/>
              <a:ext cx="642946" cy="1024314"/>
              <a:chOff x="5857882" y="1188000"/>
              <a:chExt cx="642946" cy="1024314"/>
            </a:xfrm>
          </p:grpSpPr>
          <p:sp>
            <p:nvSpPr>
              <p:cNvPr id="414" name="Arc 413"/>
              <p:cNvSpPr/>
              <p:nvPr/>
            </p:nvSpPr>
            <p:spPr>
              <a:xfrm>
                <a:off x="5857882" y="1188000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15" name="Arc 414"/>
              <p:cNvSpPr/>
              <p:nvPr/>
            </p:nvSpPr>
            <p:spPr>
              <a:xfrm>
                <a:off x="5857882" y="1241975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16" name="Arc 415"/>
              <p:cNvSpPr/>
              <p:nvPr/>
            </p:nvSpPr>
            <p:spPr>
              <a:xfrm>
                <a:off x="5857882" y="1295950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17" name="Arc 416"/>
              <p:cNvSpPr/>
              <p:nvPr/>
            </p:nvSpPr>
            <p:spPr>
              <a:xfrm>
                <a:off x="5857882" y="1349925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18" name="Arc 417"/>
              <p:cNvSpPr/>
              <p:nvPr/>
            </p:nvSpPr>
            <p:spPr>
              <a:xfrm>
                <a:off x="5857882" y="1403899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19" name="Arc 418"/>
              <p:cNvSpPr/>
              <p:nvPr/>
            </p:nvSpPr>
            <p:spPr>
              <a:xfrm>
                <a:off x="5857882" y="1457874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20" name="Arc 419"/>
              <p:cNvSpPr/>
              <p:nvPr/>
            </p:nvSpPr>
            <p:spPr>
              <a:xfrm>
                <a:off x="5857882" y="1511849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21" name="Arc 420"/>
              <p:cNvSpPr/>
              <p:nvPr/>
            </p:nvSpPr>
            <p:spPr>
              <a:xfrm>
                <a:off x="5857882" y="1565824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22" name="Arc 421"/>
              <p:cNvSpPr/>
              <p:nvPr/>
            </p:nvSpPr>
            <p:spPr>
              <a:xfrm>
                <a:off x="5857882" y="1619799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23" name="Arc 422"/>
              <p:cNvSpPr/>
              <p:nvPr/>
            </p:nvSpPr>
            <p:spPr>
              <a:xfrm>
                <a:off x="5857882" y="1673774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24" name="Arc 423"/>
              <p:cNvSpPr/>
              <p:nvPr/>
            </p:nvSpPr>
            <p:spPr>
              <a:xfrm>
                <a:off x="5857882" y="1727748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25" name="Arc 424"/>
              <p:cNvSpPr/>
              <p:nvPr/>
            </p:nvSpPr>
            <p:spPr>
              <a:xfrm>
                <a:off x="5857882" y="1781723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26" name="Arc 425"/>
              <p:cNvSpPr/>
              <p:nvPr/>
            </p:nvSpPr>
            <p:spPr>
              <a:xfrm>
                <a:off x="5857882" y="1835698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27" name="Arc 426"/>
              <p:cNvSpPr/>
              <p:nvPr/>
            </p:nvSpPr>
            <p:spPr>
              <a:xfrm>
                <a:off x="5857882" y="1889673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28" name="Arc 427"/>
              <p:cNvSpPr/>
              <p:nvPr/>
            </p:nvSpPr>
            <p:spPr>
              <a:xfrm>
                <a:off x="5857882" y="1943648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29" name="Arc 428"/>
              <p:cNvSpPr/>
              <p:nvPr/>
            </p:nvSpPr>
            <p:spPr>
              <a:xfrm>
                <a:off x="5857882" y="1997623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9" name="Group 308"/>
            <p:cNvGrpSpPr>
              <a:grpSpLocks/>
            </p:cNvGrpSpPr>
            <p:nvPr/>
          </p:nvGrpSpPr>
          <p:grpSpPr bwMode="auto">
            <a:xfrm>
              <a:off x="5857884" y="2052000"/>
              <a:ext cx="642946" cy="1024314"/>
              <a:chOff x="5857882" y="1188000"/>
              <a:chExt cx="642946" cy="1024314"/>
            </a:xfrm>
          </p:grpSpPr>
          <p:sp>
            <p:nvSpPr>
              <p:cNvPr id="398" name="Arc 397"/>
              <p:cNvSpPr/>
              <p:nvPr/>
            </p:nvSpPr>
            <p:spPr>
              <a:xfrm>
                <a:off x="5857880" y="1187597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9" name="Arc 398"/>
              <p:cNvSpPr/>
              <p:nvPr/>
            </p:nvSpPr>
            <p:spPr>
              <a:xfrm>
                <a:off x="5857880" y="1241572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0" name="Arc 399"/>
              <p:cNvSpPr/>
              <p:nvPr/>
            </p:nvSpPr>
            <p:spPr>
              <a:xfrm>
                <a:off x="5857880" y="1295547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1" name="Arc 400"/>
              <p:cNvSpPr/>
              <p:nvPr/>
            </p:nvSpPr>
            <p:spPr>
              <a:xfrm>
                <a:off x="5857880" y="1349522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2" name="Arc 401"/>
              <p:cNvSpPr/>
              <p:nvPr/>
            </p:nvSpPr>
            <p:spPr>
              <a:xfrm>
                <a:off x="5857880" y="1403496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3" name="Arc 402"/>
              <p:cNvSpPr/>
              <p:nvPr/>
            </p:nvSpPr>
            <p:spPr>
              <a:xfrm>
                <a:off x="5857880" y="1457471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4" name="Arc 403"/>
              <p:cNvSpPr/>
              <p:nvPr/>
            </p:nvSpPr>
            <p:spPr>
              <a:xfrm>
                <a:off x="5857880" y="1511446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5" name="Arc 404"/>
              <p:cNvSpPr/>
              <p:nvPr/>
            </p:nvSpPr>
            <p:spPr>
              <a:xfrm>
                <a:off x="5857880" y="1565421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6" name="Arc 405"/>
              <p:cNvSpPr/>
              <p:nvPr/>
            </p:nvSpPr>
            <p:spPr>
              <a:xfrm>
                <a:off x="5857880" y="1619396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7" name="Arc 406"/>
              <p:cNvSpPr/>
              <p:nvPr/>
            </p:nvSpPr>
            <p:spPr>
              <a:xfrm>
                <a:off x="5857880" y="1673371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8" name="Arc 407"/>
              <p:cNvSpPr/>
              <p:nvPr/>
            </p:nvSpPr>
            <p:spPr>
              <a:xfrm>
                <a:off x="5857880" y="1727345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9" name="Arc 408"/>
              <p:cNvSpPr/>
              <p:nvPr/>
            </p:nvSpPr>
            <p:spPr>
              <a:xfrm>
                <a:off x="5857880" y="1781320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10" name="Arc 409"/>
              <p:cNvSpPr/>
              <p:nvPr/>
            </p:nvSpPr>
            <p:spPr>
              <a:xfrm>
                <a:off x="5857880" y="1835295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11" name="Arc 410"/>
              <p:cNvSpPr/>
              <p:nvPr/>
            </p:nvSpPr>
            <p:spPr>
              <a:xfrm>
                <a:off x="5857880" y="1889270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12" name="Arc 411"/>
              <p:cNvSpPr/>
              <p:nvPr/>
            </p:nvSpPr>
            <p:spPr>
              <a:xfrm>
                <a:off x="5857880" y="1943245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13" name="Arc 412"/>
              <p:cNvSpPr/>
              <p:nvPr/>
            </p:nvSpPr>
            <p:spPr>
              <a:xfrm>
                <a:off x="5857880" y="1997220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0" name="Group 325"/>
            <p:cNvGrpSpPr>
              <a:grpSpLocks/>
            </p:cNvGrpSpPr>
            <p:nvPr/>
          </p:nvGrpSpPr>
          <p:grpSpPr bwMode="auto">
            <a:xfrm>
              <a:off x="5857884" y="2916000"/>
              <a:ext cx="642946" cy="1024314"/>
              <a:chOff x="5857882" y="1188000"/>
              <a:chExt cx="642946" cy="1024314"/>
            </a:xfrm>
          </p:grpSpPr>
          <p:sp>
            <p:nvSpPr>
              <p:cNvPr id="382" name="Arc 381"/>
              <p:cNvSpPr/>
              <p:nvPr/>
            </p:nvSpPr>
            <p:spPr>
              <a:xfrm>
                <a:off x="5857880" y="1188783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83" name="Arc 382"/>
              <p:cNvSpPr/>
              <p:nvPr/>
            </p:nvSpPr>
            <p:spPr>
              <a:xfrm>
                <a:off x="5857880" y="1242758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84" name="Arc 383"/>
              <p:cNvSpPr/>
              <p:nvPr/>
            </p:nvSpPr>
            <p:spPr>
              <a:xfrm>
                <a:off x="5857880" y="1296733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85" name="Arc 384"/>
              <p:cNvSpPr/>
              <p:nvPr/>
            </p:nvSpPr>
            <p:spPr>
              <a:xfrm>
                <a:off x="5857880" y="1350708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86" name="Arc 385"/>
              <p:cNvSpPr/>
              <p:nvPr/>
            </p:nvSpPr>
            <p:spPr>
              <a:xfrm>
                <a:off x="5857880" y="1404682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87" name="Arc 386"/>
              <p:cNvSpPr/>
              <p:nvPr/>
            </p:nvSpPr>
            <p:spPr>
              <a:xfrm>
                <a:off x="5857880" y="1458657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88" name="Arc 387"/>
              <p:cNvSpPr/>
              <p:nvPr/>
            </p:nvSpPr>
            <p:spPr>
              <a:xfrm>
                <a:off x="5857880" y="1512632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89" name="Arc 388"/>
              <p:cNvSpPr/>
              <p:nvPr/>
            </p:nvSpPr>
            <p:spPr>
              <a:xfrm>
                <a:off x="5857880" y="1566607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0" name="Arc 389"/>
              <p:cNvSpPr/>
              <p:nvPr/>
            </p:nvSpPr>
            <p:spPr>
              <a:xfrm>
                <a:off x="5857880" y="1620582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1" name="Arc 390"/>
              <p:cNvSpPr/>
              <p:nvPr/>
            </p:nvSpPr>
            <p:spPr>
              <a:xfrm>
                <a:off x="5857880" y="1674557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2" name="Arc 391"/>
              <p:cNvSpPr/>
              <p:nvPr/>
            </p:nvSpPr>
            <p:spPr>
              <a:xfrm>
                <a:off x="5857880" y="1728531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3" name="Arc 392"/>
              <p:cNvSpPr/>
              <p:nvPr/>
            </p:nvSpPr>
            <p:spPr>
              <a:xfrm>
                <a:off x="5857880" y="1782506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4" name="Arc 393"/>
              <p:cNvSpPr/>
              <p:nvPr/>
            </p:nvSpPr>
            <p:spPr>
              <a:xfrm>
                <a:off x="5857880" y="1836481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5" name="Arc 394"/>
              <p:cNvSpPr/>
              <p:nvPr/>
            </p:nvSpPr>
            <p:spPr>
              <a:xfrm>
                <a:off x="5857880" y="1890456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6" name="Arc 395"/>
              <p:cNvSpPr/>
              <p:nvPr/>
            </p:nvSpPr>
            <p:spPr>
              <a:xfrm>
                <a:off x="5857880" y="1944431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7" name="Arc 396"/>
              <p:cNvSpPr/>
              <p:nvPr/>
            </p:nvSpPr>
            <p:spPr>
              <a:xfrm>
                <a:off x="5857880" y="1998406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1" name="Group 342"/>
            <p:cNvGrpSpPr>
              <a:grpSpLocks/>
            </p:cNvGrpSpPr>
            <p:nvPr/>
          </p:nvGrpSpPr>
          <p:grpSpPr bwMode="auto">
            <a:xfrm>
              <a:off x="5857884" y="3780000"/>
              <a:ext cx="642946" cy="1024314"/>
              <a:chOff x="5857882" y="1188000"/>
              <a:chExt cx="642946" cy="1024314"/>
            </a:xfrm>
          </p:grpSpPr>
          <p:sp>
            <p:nvSpPr>
              <p:cNvPr id="366" name="Arc 365"/>
              <p:cNvSpPr/>
              <p:nvPr/>
            </p:nvSpPr>
            <p:spPr>
              <a:xfrm>
                <a:off x="5857880" y="1188380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67" name="Arc 366"/>
              <p:cNvSpPr/>
              <p:nvPr/>
            </p:nvSpPr>
            <p:spPr>
              <a:xfrm>
                <a:off x="5857880" y="1242355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68" name="Arc 367"/>
              <p:cNvSpPr/>
              <p:nvPr/>
            </p:nvSpPr>
            <p:spPr>
              <a:xfrm>
                <a:off x="5857880" y="1296330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69" name="Arc 368"/>
              <p:cNvSpPr/>
              <p:nvPr/>
            </p:nvSpPr>
            <p:spPr>
              <a:xfrm>
                <a:off x="5857880" y="1350305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70" name="Arc 369"/>
              <p:cNvSpPr/>
              <p:nvPr/>
            </p:nvSpPr>
            <p:spPr>
              <a:xfrm>
                <a:off x="5857880" y="1404279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71" name="Arc 370"/>
              <p:cNvSpPr/>
              <p:nvPr/>
            </p:nvSpPr>
            <p:spPr>
              <a:xfrm>
                <a:off x="5857880" y="1458254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72" name="Arc 371"/>
              <p:cNvSpPr/>
              <p:nvPr/>
            </p:nvSpPr>
            <p:spPr>
              <a:xfrm>
                <a:off x="5857880" y="1512229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73" name="Arc 372"/>
              <p:cNvSpPr/>
              <p:nvPr/>
            </p:nvSpPr>
            <p:spPr>
              <a:xfrm>
                <a:off x="5857880" y="1566204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74" name="Arc 373"/>
              <p:cNvSpPr/>
              <p:nvPr/>
            </p:nvSpPr>
            <p:spPr>
              <a:xfrm>
                <a:off x="5857880" y="1620179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75" name="Arc 374"/>
              <p:cNvSpPr/>
              <p:nvPr/>
            </p:nvSpPr>
            <p:spPr>
              <a:xfrm>
                <a:off x="5857880" y="1674154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76" name="Arc 375"/>
              <p:cNvSpPr/>
              <p:nvPr/>
            </p:nvSpPr>
            <p:spPr>
              <a:xfrm>
                <a:off x="5857880" y="1728128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77" name="Arc 376"/>
              <p:cNvSpPr/>
              <p:nvPr/>
            </p:nvSpPr>
            <p:spPr>
              <a:xfrm>
                <a:off x="5857880" y="1782103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78" name="Arc 377"/>
              <p:cNvSpPr/>
              <p:nvPr/>
            </p:nvSpPr>
            <p:spPr>
              <a:xfrm>
                <a:off x="5857880" y="1836078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79" name="Arc 378"/>
              <p:cNvSpPr/>
              <p:nvPr/>
            </p:nvSpPr>
            <p:spPr>
              <a:xfrm>
                <a:off x="5857880" y="1890053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80" name="Arc 379"/>
              <p:cNvSpPr/>
              <p:nvPr/>
            </p:nvSpPr>
            <p:spPr>
              <a:xfrm>
                <a:off x="5857880" y="1944028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81" name="Arc 380"/>
              <p:cNvSpPr/>
              <p:nvPr/>
            </p:nvSpPr>
            <p:spPr>
              <a:xfrm>
                <a:off x="5857880" y="1998003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grpSp>
        <p:nvGrpSpPr>
          <p:cNvPr id="12" name="Group 536"/>
          <p:cNvGrpSpPr>
            <a:grpSpLocks/>
          </p:cNvGrpSpPr>
          <p:nvPr/>
        </p:nvGrpSpPr>
        <p:grpSpPr bwMode="auto">
          <a:xfrm>
            <a:off x="3455988" y="1162034"/>
            <a:ext cx="360362" cy="3403600"/>
            <a:chOff x="3357554" y="1278000"/>
            <a:chExt cx="360000" cy="3403588"/>
          </a:xfrm>
        </p:grpSpPr>
        <p:grpSp>
          <p:nvGrpSpPr>
            <p:cNvPr id="13" name="Group 444"/>
            <p:cNvGrpSpPr>
              <a:grpSpLocks/>
            </p:cNvGrpSpPr>
            <p:nvPr/>
          </p:nvGrpSpPr>
          <p:grpSpPr bwMode="auto">
            <a:xfrm>
              <a:off x="3357554" y="1278000"/>
              <a:ext cx="360000" cy="379588"/>
              <a:chOff x="3357554" y="1278000"/>
              <a:chExt cx="360000" cy="379588"/>
            </a:xfrm>
          </p:grpSpPr>
          <p:grpSp>
            <p:nvGrpSpPr>
              <p:cNvPr id="14" name="Group 434"/>
              <p:cNvGrpSpPr>
                <a:grpSpLocks/>
              </p:cNvGrpSpPr>
              <p:nvPr/>
            </p:nvGrpSpPr>
            <p:grpSpPr bwMode="auto">
              <a:xfrm>
                <a:off x="3357554" y="1278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31" name="Straight Connector 430"/>
                <p:cNvCxnSpPr/>
                <p:nvPr/>
              </p:nvCxnSpPr>
              <p:spPr>
                <a:xfrm>
                  <a:off x="3357554" y="1278000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4" name="Straight Connector 433"/>
                <p:cNvCxnSpPr/>
                <p:nvPr/>
              </p:nvCxnSpPr>
              <p:spPr>
                <a:xfrm>
                  <a:off x="3357554" y="1331975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435"/>
              <p:cNvGrpSpPr>
                <a:grpSpLocks/>
              </p:cNvGrpSpPr>
              <p:nvPr/>
            </p:nvGrpSpPr>
            <p:grpSpPr bwMode="auto">
              <a:xfrm>
                <a:off x="3357554" y="1386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37" name="Straight Connector 436"/>
                <p:cNvCxnSpPr/>
                <p:nvPr/>
              </p:nvCxnSpPr>
              <p:spPr>
                <a:xfrm>
                  <a:off x="3357554" y="1277950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8" name="Straight Connector 437"/>
                <p:cNvCxnSpPr/>
                <p:nvPr/>
              </p:nvCxnSpPr>
              <p:spPr>
                <a:xfrm>
                  <a:off x="3357554" y="1331925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438"/>
              <p:cNvGrpSpPr>
                <a:grpSpLocks/>
              </p:cNvGrpSpPr>
              <p:nvPr/>
            </p:nvGrpSpPr>
            <p:grpSpPr bwMode="auto">
              <a:xfrm>
                <a:off x="3357554" y="1494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40" name="Straight Connector 439"/>
                <p:cNvCxnSpPr/>
                <p:nvPr/>
              </p:nvCxnSpPr>
              <p:spPr>
                <a:xfrm>
                  <a:off x="3357554" y="1277899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1" name="Straight Connector 440"/>
                <p:cNvCxnSpPr/>
                <p:nvPr/>
              </p:nvCxnSpPr>
              <p:spPr>
                <a:xfrm>
                  <a:off x="3357554" y="1331874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441"/>
              <p:cNvGrpSpPr>
                <a:grpSpLocks/>
              </p:cNvGrpSpPr>
              <p:nvPr/>
            </p:nvGrpSpPr>
            <p:grpSpPr bwMode="auto">
              <a:xfrm>
                <a:off x="3357554" y="1602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43" name="Straight Connector 442"/>
                <p:cNvCxnSpPr/>
                <p:nvPr/>
              </p:nvCxnSpPr>
              <p:spPr>
                <a:xfrm>
                  <a:off x="3357554" y="1277849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4" name="Straight Connector 443"/>
                <p:cNvCxnSpPr/>
                <p:nvPr/>
              </p:nvCxnSpPr>
              <p:spPr>
                <a:xfrm>
                  <a:off x="3357554" y="1331824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" name="Group 445"/>
            <p:cNvGrpSpPr>
              <a:grpSpLocks/>
            </p:cNvGrpSpPr>
            <p:nvPr/>
          </p:nvGrpSpPr>
          <p:grpSpPr bwMode="auto">
            <a:xfrm>
              <a:off x="3357554" y="1710000"/>
              <a:ext cx="360000" cy="379588"/>
              <a:chOff x="3357554" y="1278000"/>
              <a:chExt cx="360000" cy="379588"/>
            </a:xfrm>
          </p:grpSpPr>
          <p:grpSp>
            <p:nvGrpSpPr>
              <p:cNvPr id="19" name="Group 434"/>
              <p:cNvGrpSpPr>
                <a:grpSpLocks/>
              </p:cNvGrpSpPr>
              <p:nvPr/>
            </p:nvGrpSpPr>
            <p:grpSpPr bwMode="auto">
              <a:xfrm>
                <a:off x="3357554" y="1278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57" name="Straight Connector 456"/>
                <p:cNvCxnSpPr/>
                <p:nvPr/>
              </p:nvCxnSpPr>
              <p:spPr>
                <a:xfrm>
                  <a:off x="3357554" y="1277798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8" name="Straight Connector 457"/>
                <p:cNvCxnSpPr/>
                <p:nvPr/>
              </p:nvCxnSpPr>
              <p:spPr>
                <a:xfrm>
                  <a:off x="3357554" y="1331773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435"/>
              <p:cNvGrpSpPr>
                <a:grpSpLocks/>
              </p:cNvGrpSpPr>
              <p:nvPr/>
            </p:nvGrpSpPr>
            <p:grpSpPr bwMode="auto">
              <a:xfrm>
                <a:off x="3357554" y="1386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55" name="Straight Connector 454"/>
                <p:cNvCxnSpPr/>
                <p:nvPr/>
              </p:nvCxnSpPr>
              <p:spPr>
                <a:xfrm>
                  <a:off x="3357554" y="1277748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6" name="Straight Connector 455"/>
                <p:cNvCxnSpPr/>
                <p:nvPr/>
              </p:nvCxnSpPr>
              <p:spPr>
                <a:xfrm>
                  <a:off x="3357554" y="1331723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438"/>
              <p:cNvGrpSpPr>
                <a:grpSpLocks/>
              </p:cNvGrpSpPr>
              <p:nvPr/>
            </p:nvGrpSpPr>
            <p:grpSpPr bwMode="auto">
              <a:xfrm>
                <a:off x="3357554" y="1494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53" name="Straight Connector 452"/>
                <p:cNvCxnSpPr/>
                <p:nvPr/>
              </p:nvCxnSpPr>
              <p:spPr>
                <a:xfrm>
                  <a:off x="3357554" y="1277697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4" name="Straight Connector 453"/>
                <p:cNvCxnSpPr/>
                <p:nvPr/>
              </p:nvCxnSpPr>
              <p:spPr>
                <a:xfrm>
                  <a:off x="3357554" y="1331672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441"/>
              <p:cNvGrpSpPr>
                <a:grpSpLocks/>
              </p:cNvGrpSpPr>
              <p:nvPr/>
            </p:nvGrpSpPr>
            <p:grpSpPr bwMode="auto">
              <a:xfrm>
                <a:off x="3357554" y="1602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51" name="Straight Connector 450"/>
                <p:cNvCxnSpPr/>
                <p:nvPr/>
              </p:nvCxnSpPr>
              <p:spPr>
                <a:xfrm>
                  <a:off x="3357554" y="1277647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2" name="Straight Connector 451"/>
                <p:cNvCxnSpPr/>
                <p:nvPr/>
              </p:nvCxnSpPr>
              <p:spPr>
                <a:xfrm>
                  <a:off x="3357554" y="1331622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" name="Group 458"/>
            <p:cNvGrpSpPr>
              <a:grpSpLocks/>
            </p:cNvGrpSpPr>
            <p:nvPr/>
          </p:nvGrpSpPr>
          <p:grpSpPr bwMode="auto">
            <a:xfrm>
              <a:off x="3357554" y="2142000"/>
              <a:ext cx="360000" cy="379588"/>
              <a:chOff x="3357554" y="1278000"/>
              <a:chExt cx="360000" cy="379588"/>
            </a:xfrm>
          </p:grpSpPr>
          <p:grpSp>
            <p:nvGrpSpPr>
              <p:cNvPr id="24" name="Group 434"/>
              <p:cNvGrpSpPr>
                <a:grpSpLocks/>
              </p:cNvGrpSpPr>
              <p:nvPr/>
            </p:nvGrpSpPr>
            <p:grpSpPr bwMode="auto">
              <a:xfrm>
                <a:off x="3357554" y="1278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70" name="Straight Connector 469"/>
                <p:cNvCxnSpPr/>
                <p:nvPr/>
              </p:nvCxnSpPr>
              <p:spPr>
                <a:xfrm>
                  <a:off x="3357554" y="1277597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1" name="Straight Connector 470"/>
                <p:cNvCxnSpPr/>
                <p:nvPr/>
              </p:nvCxnSpPr>
              <p:spPr>
                <a:xfrm>
                  <a:off x="3357554" y="1331572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435"/>
              <p:cNvGrpSpPr>
                <a:grpSpLocks/>
              </p:cNvGrpSpPr>
              <p:nvPr/>
            </p:nvGrpSpPr>
            <p:grpSpPr bwMode="auto">
              <a:xfrm>
                <a:off x="3357554" y="1386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68" name="Straight Connector 467"/>
                <p:cNvCxnSpPr/>
                <p:nvPr/>
              </p:nvCxnSpPr>
              <p:spPr>
                <a:xfrm>
                  <a:off x="3357554" y="1277547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9" name="Straight Connector 468"/>
                <p:cNvCxnSpPr/>
                <p:nvPr/>
              </p:nvCxnSpPr>
              <p:spPr>
                <a:xfrm>
                  <a:off x="3357554" y="1331522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438"/>
              <p:cNvGrpSpPr>
                <a:grpSpLocks/>
              </p:cNvGrpSpPr>
              <p:nvPr/>
            </p:nvGrpSpPr>
            <p:grpSpPr bwMode="auto">
              <a:xfrm>
                <a:off x="3357554" y="1494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66" name="Straight Connector 465"/>
                <p:cNvCxnSpPr/>
                <p:nvPr/>
              </p:nvCxnSpPr>
              <p:spPr>
                <a:xfrm>
                  <a:off x="3357554" y="1277496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7" name="Straight Connector 466"/>
                <p:cNvCxnSpPr/>
                <p:nvPr/>
              </p:nvCxnSpPr>
              <p:spPr>
                <a:xfrm>
                  <a:off x="3357554" y="1331471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441"/>
              <p:cNvGrpSpPr>
                <a:grpSpLocks/>
              </p:cNvGrpSpPr>
              <p:nvPr/>
            </p:nvGrpSpPr>
            <p:grpSpPr bwMode="auto">
              <a:xfrm>
                <a:off x="3357554" y="1602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64" name="Straight Connector 463"/>
                <p:cNvCxnSpPr/>
                <p:nvPr/>
              </p:nvCxnSpPr>
              <p:spPr>
                <a:xfrm>
                  <a:off x="3357554" y="1277446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5" name="Straight Connector 464"/>
                <p:cNvCxnSpPr/>
                <p:nvPr/>
              </p:nvCxnSpPr>
              <p:spPr>
                <a:xfrm>
                  <a:off x="3357554" y="1331421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8" name="Group 471"/>
            <p:cNvGrpSpPr>
              <a:grpSpLocks/>
            </p:cNvGrpSpPr>
            <p:nvPr/>
          </p:nvGrpSpPr>
          <p:grpSpPr bwMode="auto">
            <a:xfrm>
              <a:off x="3357554" y="2574000"/>
              <a:ext cx="360000" cy="379588"/>
              <a:chOff x="3357554" y="1278000"/>
              <a:chExt cx="360000" cy="379588"/>
            </a:xfrm>
          </p:grpSpPr>
          <p:grpSp>
            <p:nvGrpSpPr>
              <p:cNvPr id="29" name="Group 434"/>
              <p:cNvGrpSpPr>
                <a:grpSpLocks/>
              </p:cNvGrpSpPr>
              <p:nvPr/>
            </p:nvGrpSpPr>
            <p:grpSpPr bwMode="auto">
              <a:xfrm>
                <a:off x="3357554" y="1278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83" name="Straight Connector 482"/>
                <p:cNvCxnSpPr/>
                <p:nvPr/>
              </p:nvCxnSpPr>
              <p:spPr>
                <a:xfrm>
                  <a:off x="3357554" y="1277395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4" name="Straight Connector 483"/>
                <p:cNvCxnSpPr/>
                <p:nvPr/>
              </p:nvCxnSpPr>
              <p:spPr>
                <a:xfrm>
                  <a:off x="3357554" y="1331370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435"/>
              <p:cNvGrpSpPr>
                <a:grpSpLocks/>
              </p:cNvGrpSpPr>
              <p:nvPr/>
            </p:nvGrpSpPr>
            <p:grpSpPr bwMode="auto">
              <a:xfrm>
                <a:off x="3357554" y="1386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81" name="Straight Connector 480"/>
                <p:cNvCxnSpPr/>
                <p:nvPr/>
              </p:nvCxnSpPr>
              <p:spPr>
                <a:xfrm>
                  <a:off x="3357554" y="1277345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2" name="Straight Connector 481"/>
                <p:cNvCxnSpPr/>
                <p:nvPr/>
              </p:nvCxnSpPr>
              <p:spPr>
                <a:xfrm>
                  <a:off x="3357554" y="1331320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438"/>
              <p:cNvGrpSpPr>
                <a:grpSpLocks/>
              </p:cNvGrpSpPr>
              <p:nvPr/>
            </p:nvGrpSpPr>
            <p:grpSpPr bwMode="auto">
              <a:xfrm>
                <a:off x="3357554" y="1494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79" name="Straight Connector 478"/>
                <p:cNvCxnSpPr/>
                <p:nvPr/>
              </p:nvCxnSpPr>
              <p:spPr>
                <a:xfrm>
                  <a:off x="3357554" y="1277294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0" name="Straight Connector 479"/>
                <p:cNvCxnSpPr/>
                <p:nvPr/>
              </p:nvCxnSpPr>
              <p:spPr>
                <a:xfrm>
                  <a:off x="3357554" y="1331269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92" name="Group 441"/>
              <p:cNvGrpSpPr>
                <a:grpSpLocks/>
              </p:cNvGrpSpPr>
              <p:nvPr/>
            </p:nvGrpSpPr>
            <p:grpSpPr bwMode="auto">
              <a:xfrm>
                <a:off x="3357554" y="1602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77" name="Straight Connector 476"/>
                <p:cNvCxnSpPr/>
                <p:nvPr/>
              </p:nvCxnSpPr>
              <p:spPr>
                <a:xfrm>
                  <a:off x="3357554" y="1277244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8" name="Straight Connector 477"/>
                <p:cNvCxnSpPr/>
                <p:nvPr/>
              </p:nvCxnSpPr>
              <p:spPr>
                <a:xfrm>
                  <a:off x="3357554" y="1331219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193" name="Group 484"/>
            <p:cNvGrpSpPr>
              <a:grpSpLocks/>
            </p:cNvGrpSpPr>
            <p:nvPr/>
          </p:nvGrpSpPr>
          <p:grpSpPr bwMode="auto">
            <a:xfrm>
              <a:off x="3357554" y="3006000"/>
              <a:ext cx="360000" cy="379588"/>
              <a:chOff x="3357554" y="1278000"/>
              <a:chExt cx="360000" cy="379588"/>
            </a:xfrm>
          </p:grpSpPr>
          <p:grpSp>
            <p:nvGrpSpPr>
              <p:cNvPr id="8194" name="Group 434"/>
              <p:cNvGrpSpPr>
                <a:grpSpLocks/>
              </p:cNvGrpSpPr>
              <p:nvPr/>
            </p:nvGrpSpPr>
            <p:grpSpPr bwMode="auto">
              <a:xfrm>
                <a:off x="3357554" y="1278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96" name="Straight Connector 495"/>
                <p:cNvCxnSpPr/>
                <p:nvPr/>
              </p:nvCxnSpPr>
              <p:spPr>
                <a:xfrm>
                  <a:off x="3357554" y="1278781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7" name="Straight Connector 496"/>
                <p:cNvCxnSpPr/>
                <p:nvPr/>
              </p:nvCxnSpPr>
              <p:spPr>
                <a:xfrm>
                  <a:off x="3357554" y="1332756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97" name="Group 435"/>
              <p:cNvGrpSpPr>
                <a:grpSpLocks/>
              </p:cNvGrpSpPr>
              <p:nvPr/>
            </p:nvGrpSpPr>
            <p:grpSpPr bwMode="auto">
              <a:xfrm>
                <a:off x="3357554" y="1386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94" name="Straight Connector 493"/>
                <p:cNvCxnSpPr/>
                <p:nvPr/>
              </p:nvCxnSpPr>
              <p:spPr>
                <a:xfrm>
                  <a:off x="3357554" y="1278731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5" name="Straight Connector 494"/>
                <p:cNvCxnSpPr/>
                <p:nvPr/>
              </p:nvCxnSpPr>
              <p:spPr>
                <a:xfrm>
                  <a:off x="3357554" y="1332706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98" name="Group 438"/>
              <p:cNvGrpSpPr>
                <a:grpSpLocks/>
              </p:cNvGrpSpPr>
              <p:nvPr/>
            </p:nvGrpSpPr>
            <p:grpSpPr bwMode="auto">
              <a:xfrm>
                <a:off x="3357554" y="1494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92" name="Straight Connector 491"/>
                <p:cNvCxnSpPr/>
                <p:nvPr/>
              </p:nvCxnSpPr>
              <p:spPr>
                <a:xfrm>
                  <a:off x="3357554" y="1278680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3" name="Straight Connector 492"/>
                <p:cNvCxnSpPr/>
                <p:nvPr/>
              </p:nvCxnSpPr>
              <p:spPr>
                <a:xfrm>
                  <a:off x="3357554" y="1332655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99" name="Group 441"/>
              <p:cNvGrpSpPr>
                <a:grpSpLocks/>
              </p:cNvGrpSpPr>
              <p:nvPr/>
            </p:nvGrpSpPr>
            <p:grpSpPr bwMode="auto">
              <a:xfrm>
                <a:off x="3357554" y="1602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90" name="Straight Connector 489"/>
                <p:cNvCxnSpPr/>
                <p:nvPr/>
              </p:nvCxnSpPr>
              <p:spPr>
                <a:xfrm>
                  <a:off x="3357554" y="1278630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1" name="Straight Connector 490"/>
                <p:cNvCxnSpPr/>
                <p:nvPr/>
              </p:nvCxnSpPr>
              <p:spPr>
                <a:xfrm>
                  <a:off x="3357554" y="1332605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200" name="Group 497"/>
            <p:cNvGrpSpPr>
              <a:grpSpLocks/>
            </p:cNvGrpSpPr>
            <p:nvPr/>
          </p:nvGrpSpPr>
          <p:grpSpPr bwMode="auto">
            <a:xfrm>
              <a:off x="3357554" y="3438000"/>
              <a:ext cx="360000" cy="379588"/>
              <a:chOff x="3357554" y="1278000"/>
              <a:chExt cx="360000" cy="379588"/>
            </a:xfrm>
          </p:grpSpPr>
          <p:grpSp>
            <p:nvGrpSpPr>
              <p:cNvPr id="8201" name="Group 434"/>
              <p:cNvGrpSpPr>
                <a:grpSpLocks/>
              </p:cNvGrpSpPr>
              <p:nvPr/>
            </p:nvGrpSpPr>
            <p:grpSpPr bwMode="auto">
              <a:xfrm>
                <a:off x="3357554" y="1278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509" name="Straight Connector 508"/>
                <p:cNvCxnSpPr/>
                <p:nvPr/>
              </p:nvCxnSpPr>
              <p:spPr>
                <a:xfrm>
                  <a:off x="3357554" y="1278579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0" name="Straight Connector 509"/>
                <p:cNvCxnSpPr/>
                <p:nvPr/>
              </p:nvCxnSpPr>
              <p:spPr>
                <a:xfrm>
                  <a:off x="3357554" y="1332554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02" name="Group 435"/>
              <p:cNvGrpSpPr>
                <a:grpSpLocks/>
              </p:cNvGrpSpPr>
              <p:nvPr/>
            </p:nvGrpSpPr>
            <p:grpSpPr bwMode="auto">
              <a:xfrm>
                <a:off x="3357554" y="1386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507" name="Straight Connector 506"/>
                <p:cNvCxnSpPr/>
                <p:nvPr/>
              </p:nvCxnSpPr>
              <p:spPr>
                <a:xfrm>
                  <a:off x="3357554" y="1278529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8" name="Straight Connector 507"/>
                <p:cNvCxnSpPr/>
                <p:nvPr/>
              </p:nvCxnSpPr>
              <p:spPr>
                <a:xfrm>
                  <a:off x="3357554" y="1332504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03" name="Group 438"/>
              <p:cNvGrpSpPr>
                <a:grpSpLocks/>
              </p:cNvGrpSpPr>
              <p:nvPr/>
            </p:nvGrpSpPr>
            <p:grpSpPr bwMode="auto">
              <a:xfrm>
                <a:off x="3357554" y="1494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505" name="Straight Connector 504"/>
                <p:cNvCxnSpPr/>
                <p:nvPr/>
              </p:nvCxnSpPr>
              <p:spPr>
                <a:xfrm>
                  <a:off x="3357554" y="1278478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6" name="Straight Connector 505"/>
                <p:cNvCxnSpPr/>
                <p:nvPr/>
              </p:nvCxnSpPr>
              <p:spPr>
                <a:xfrm>
                  <a:off x="3357554" y="1332453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04" name="Group 441"/>
              <p:cNvGrpSpPr>
                <a:grpSpLocks/>
              </p:cNvGrpSpPr>
              <p:nvPr/>
            </p:nvGrpSpPr>
            <p:grpSpPr bwMode="auto">
              <a:xfrm>
                <a:off x="3357554" y="1602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503" name="Straight Connector 502"/>
                <p:cNvCxnSpPr/>
                <p:nvPr/>
              </p:nvCxnSpPr>
              <p:spPr>
                <a:xfrm>
                  <a:off x="3357554" y="1278428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4" name="Straight Connector 503"/>
                <p:cNvCxnSpPr/>
                <p:nvPr/>
              </p:nvCxnSpPr>
              <p:spPr>
                <a:xfrm>
                  <a:off x="3357554" y="1332403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205" name="Group 510"/>
            <p:cNvGrpSpPr>
              <a:grpSpLocks/>
            </p:cNvGrpSpPr>
            <p:nvPr/>
          </p:nvGrpSpPr>
          <p:grpSpPr bwMode="auto">
            <a:xfrm>
              <a:off x="3357554" y="3870000"/>
              <a:ext cx="360000" cy="379588"/>
              <a:chOff x="3357554" y="1278000"/>
              <a:chExt cx="360000" cy="379588"/>
            </a:xfrm>
          </p:grpSpPr>
          <p:grpSp>
            <p:nvGrpSpPr>
              <p:cNvPr id="8206" name="Group 434"/>
              <p:cNvGrpSpPr>
                <a:grpSpLocks/>
              </p:cNvGrpSpPr>
              <p:nvPr/>
            </p:nvGrpSpPr>
            <p:grpSpPr bwMode="auto">
              <a:xfrm>
                <a:off x="3357554" y="1278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522" name="Straight Connector 521"/>
                <p:cNvCxnSpPr/>
                <p:nvPr/>
              </p:nvCxnSpPr>
              <p:spPr>
                <a:xfrm>
                  <a:off x="3357554" y="1278378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3" name="Straight Connector 522"/>
                <p:cNvCxnSpPr/>
                <p:nvPr/>
              </p:nvCxnSpPr>
              <p:spPr>
                <a:xfrm>
                  <a:off x="3357554" y="1332353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07" name="Group 435"/>
              <p:cNvGrpSpPr>
                <a:grpSpLocks/>
              </p:cNvGrpSpPr>
              <p:nvPr/>
            </p:nvGrpSpPr>
            <p:grpSpPr bwMode="auto">
              <a:xfrm>
                <a:off x="3357554" y="1386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520" name="Straight Connector 519"/>
                <p:cNvCxnSpPr/>
                <p:nvPr/>
              </p:nvCxnSpPr>
              <p:spPr>
                <a:xfrm>
                  <a:off x="3357554" y="1278328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1" name="Straight Connector 520"/>
                <p:cNvCxnSpPr/>
                <p:nvPr/>
              </p:nvCxnSpPr>
              <p:spPr>
                <a:xfrm>
                  <a:off x="3357554" y="1332303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08" name="Group 438"/>
              <p:cNvGrpSpPr>
                <a:grpSpLocks/>
              </p:cNvGrpSpPr>
              <p:nvPr/>
            </p:nvGrpSpPr>
            <p:grpSpPr bwMode="auto">
              <a:xfrm>
                <a:off x="3357554" y="1494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518" name="Straight Connector 517"/>
                <p:cNvCxnSpPr/>
                <p:nvPr/>
              </p:nvCxnSpPr>
              <p:spPr>
                <a:xfrm>
                  <a:off x="3357554" y="1278277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9" name="Straight Connector 518"/>
                <p:cNvCxnSpPr/>
                <p:nvPr/>
              </p:nvCxnSpPr>
              <p:spPr>
                <a:xfrm>
                  <a:off x="3357554" y="1332252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09" name="Group 441"/>
              <p:cNvGrpSpPr>
                <a:grpSpLocks/>
              </p:cNvGrpSpPr>
              <p:nvPr/>
            </p:nvGrpSpPr>
            <p:grpSpPr bwMode="auto">
              <a:xfrm>
                <a:off x="3357554" y="1602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516" name="Straight Connector 515"/>
                <p:cNvCxnSpPr/>
                <p:nvPr/>
              </p:nvCxnSpPr>
              <p:spPr>
                <a:xfrm>
                  <a:off x="3357554" y="1278227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7" name="Straight Connector 516"/>
                <p:cNvCxnSpPr/>
                <p:nvPr/>
              </p:nvCxnSpPr>
              <p:spPr>
                <a:xfrm>
                  <a:off x="3357554" y="1332202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211" name="Group 523"/>
            <p:cNvGrpSpPr>
              <a:grpSpLocks/>
            </p:cNvGrpSpPr>
            <p:nvPr/>
          </p:nvGrpSpPr>
          <p:grpSpPr bwMode="auto">
            <a:xfrm>
              <a:off x="3357554" y="4302000"/>
              <a:ext cx="360000" cy="379588"/>
              <a:chOff x="3357554" y="1278000"/>
              <a:chExt cx="360000" cy="379588"/>
            </a:xfrm>
          </p:grpSpPr>
          <p:grpSp>
            <p:nvGrpSpPr>
              <p:cNvPr id="8213" name="Group 434"/>
              <p:cNvGrpSpPr>
                <a:grpSpLocks/>
              </p:cNvGrpSpPr>
              <p:nvPr/>
            </p:nvGrpSpPr>
            <p:grpSpPr bwMode="auto">
              <a:xfrm>
                <a:off x="3357554" y="1278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535" name="Straight Connector 534"/>
                <p:cNvCxnSpPr/>
                <p:nvPr/>
              </p:nvCxnSpPr>
              <p:spPr>
                <a:xfrm>
                  <a:off x="3357554" y="1278176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6" name="Straight Connector 535"/>
                <p:cNvCxnSpPr/>
                <p:nvPr/>
              </p:nvCxnSpPr>
              <p:spPr>
                <a:xfrm>
                  <a:off x="3357554" y="1332151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16" name="Group 435"/>
              <p:cNvGrpSpPr>
                <a:grpSpLocks/>
              </p:cNvGrpSpPr>
              <p:nvPr/>
            </p:nvGrpSpPr>
            <p:grpSpPr bwMode="auto">
              <a:xfrm>
                <a:off x="3357554" y="1386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533" name="Straight Connector 532"/>
                <p:cNvCxnSpPr/>
                <p:nvPr/>
              </p:nvCxnSpPr>
              <p:spPr>
                <a:xfrm>
                  <a:off x="3357554" y="1278126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4" name="Straight Connector 533"/>
                <p:cNvCxnSpPr/>
                <p:nvPr/>
              </p:nvCxnSpPr>
              <p:spPr>
                <a:xfrm>
                  <a:off x="3357554" y="1332101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17" name="Group 438"/>
              <p:cNvGrpSpPr>
                <a:grpSpLocks/>
              </p:cNvGrpSpPr>
              <p:nvPr/>
            </p:nvGrpSpPr>
            <p:grpSpPr bwMode="auto">
              <a:xfrm>
                <a:off x="3357554" y="1494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531" name="Straight Connector 530"/>
                <p:cNvCxnSpPr/>
                <p:nvPr/>
              </p:nvCxnSpPr>
              <p:spPr>
                <a:xfrm>
                  <a:off x="3357554" y="1278075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2" name="Straight Connector 531"/>
                <p:cNvCxnSpPr/>
                <p:nvPr/>
              </p:nvCxnSpPr>
              <p:spPr>
                <a:xfrm>
                  <a:off x="3357554" y="1332050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18" name="Group 441"/>
              <p:cNvGrpSpPr>
                <a:grpSpLocks/>
              </p:cNvGrpSpPr>
              <p:nvPr/>
            </p:nvGrpSpPr>
            <p:grpSpPr bwMode="auto">
              <a:xfrm>
                <a:off x="3357554" y="1602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529" name="Straight Connector 528"/>
                <p:cNvCxnSpPr/>
                <p:nvPr/>
              </p:nvCxnSpPr>
              <p:spPr>
                <a:xfrm>
                  <a:off x="3357554" y="1278025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0" name="Straight Connector 529"/>
                <p:cNvCxnSpPr/>
                <p:nvPr/>
              </p:nvCxnSpPr>
              <p:spPr>
                <a:xfrm>
                  <a:off x="3357554" y="1332000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58" name="Left Brace 257"/>
          <p:cNvSpPr/>
          <p:nvPr/>
        </p:nvSpPr>
        <p:spPr>
          <a:xfrm>
            <a:off x="3143250" y="1098534"/>
            <a:ext cx="260350" cy="3500437"/>
          </a:xfrm>
          <a:prstGeom prst="leftBrace">
            <a:avLst>
              <a:gd name="adj1" fmla="val 8333"/>
              <a:gd name="adj2" fmla="val 8173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210" name="Text Box 11"/>
          <p:cNvSpPr txBox="1">
            <a:spLocks noChangeArrowheads="1"/>
          </p:cNvSpPr>
          <p:nvPr/>
        </p:nvSpPr>
        <p:spPr bwMode="auto">
          <a:xfrm>
            <a:off x="571472" y="3714752"/>
            <a:ext cx="2667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smtClean="0"/>
              <a:t>conenctions to </a:t>
            </a:r>
            <a:r>
              <a:rPr lang="pl-PL" sz="2400"/>
              <a:t>64</a:t>
            </a:r>
          </a:p>
          <a:p>
            <a:r>
              <a:rPr lang="pl-PL" sz="2400" smtClean="0"/>
              <a:t>electrodes</a:t>
            </a:r>
            <a:endParaRPr lang="pl-PL" sz="2400"/>
          </a:p>
        </p:txBody>
      </p:sp>
      <p:sp>
        <p:nvSpPr>
          <p:cNvPr id="263" name="Right Arrow 262"/>
          <p:cNvSpPr/>
          <p:nvPr/>
        </p:nvSpPr>
        <p:spPr>
          <a:xfrm>
            <a:off x="8572500" y="4241784"/>
            <a:ext cx="428625" cy="4603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212" name="Text Box 11"/>
          <p:cNvSpPr txBox="1">
            <a:spLocks noChangeArrowheads="1"/>
          </p:cNvSpPr>
          <p:nvPr/>
        </p:nvSpPr>
        <p:spPr bwMode="auto">
          <a:xfrm>
            <a:off x="8572500" y="3857628"/>
            <a:ext cx="6429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/>
              <a:t>PC</a:t>
            </a:r>
          </a:p>
        </p:txBody>
      </p:sp>
      <p:sp>
        <p:nvSpPr>
          <p:cNvPr id="8214" name="Text Box 14"/>
          <p:cNvSpPr txBox="1">
            <a:spLocks noChangeArrowheads="1"/>
          </p:cNvSpPr>
          <p:nvPr/>
        </p:nvSpPr>
        <p:spPr bwMode="auto">
          <a:xfrm>
            <a:off x="285720" y="5310388"/>
            <a:ext cx="5857885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pl-PL" sz="2000">
                <a:latin typeface="Calibri" pitchFamily="34" charset="0"/>
                <a:cs typeface="Arial" pitchFamily="34" charset="0"/>
              </a:rPr>
              <a:t>Dąbrowski W, et al: </a:t>
            </a:r>
            <a:r>
              <a:rPr lang="pl-PL" sz="2000" i="1">
                <a:latin typeface="Calibri" pitchFamily="34" charset="0"/>
                <a:cs typeface="Arial" pitchFamily="34" charset="0"/>
              </a:rPr>
              <a:t>A low-noise multichannel integrated circuit for recording neuronal signals using microelectrode arrays</a:t>
            </a:r>
            <a:r>
              <a:rPr lang="fr-FR" sz="2000">
                <a:latin typeface="Calibri" pitchFamily="34" charset="0"/>
                <a:cs typeface="Arial" pitchFamily="34" charset="0"/>
              </a:rPr>
              <a:t>.</a:t>
            </a:r>
            <a:r>
              <a:rPr lang="en-US" sz="2000">
                <a:latin typeface="Calibri" pitchFamily="34" charset="0"/>
                <a:cs typeface="Arial" pitchFamily="34" charset="0"/>
              </a:rPr>
              <a:t> </a:t>
            </a:r>
            <a:r>
              <a:rPr lang="pl-PL" sz="2000">
                <a:latin typeface="Calibri" pitchFamily="34" charset="0"/>
                <a:cs typeface="Arial" pitchFamily="34" charset="0"/>
              </a:rPr>
              <a:t>Biosensors &amp; Bioelectronics, 2004.</a:t>
            </a:r>
            <a:endParaRPr lang="en-US" sz="2000">
              <a:latin typeface="Calibri" pitchFamily="34" charset="0"/>
              <a:cs typeface="Arial" pitchFamily="34" charset="0"/>
            </a:endParaRPr>
          </a:p>
        </p:txBody>
      </p:sp>
      <p:sp>
        <p:nvSpPr>
          <p:cNvPr id="8215" name="Rectangle 15"/>
          <p:cNvSpPr>
            <a:spLocks noChangeArrowheads="1"/>
          </p:cNvSpPr>
          <p:nvPr/>
        </p:nvSpPr>
        <p:spPr bwMode="auto">
          <a:xfrm>
            <a:off x="285720" y="5310389"/>
            <a:ext cx="5786447" cy="1258912"/>
          </a:xfrm>
          <a:prstGeom prst="rect">
            <a:avLst/>
          </a:prstGeom>
          <a:noFill/>
          <a:ln w="25400">
            <a:solidFill>
              <a:srgbClr val="1319C9"/>
            </a:solidFill>
            <a:miter lim="800000"/>
            <a:headEnd/>
            <a:tailEnd type="none" w="lg" len="med"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cxnSp>
        <p:nvCxnSpPr>
          <p:cNvPr id="276" name="Straight Connector 275"/>
          <p:cNvCxnSpPr/>
          <p:nvPr/>
        </p:nvCxnSpPr>
        <p:spPr>
          <a:xfrm rot="5400000">
            <a:off x="6180934" y="4849014"/>
            <a:ext cx="498487" cy="15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 rot="5400000">
            <a:off x="8323271" y="4848228"/>
            <a:ext cx="500077" cy="15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Arrow Connector 277"/>
          <p:cNvCxnSpPr/>
          <p:nvPr/>
        </p:nvCxnSpPr>
        <p:spPr>
          <a:xfrm>
            <a:off x="6429375" y="5027608"/>
            <a:ext cx="2143125" cy="158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19" name="Text Box 7"/>
          <p:cNvSpPr txBox="1">
            <a:spLocks noChangeArrowheads="1"/>
          </p:cNvSpPr>
          <p:nvPr/>
        </p:nvSpPr>
        <p:spPr bwMode="auto">
          <a:xfrm>
            <a:off x="7011859" y="4598980"/>
            <a:ext cx="11320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4,8 </a:t>
            </a:r>
            <a:r>
              <a:rPr lang="pl-PL" sz="2400">
                <a:latin typeface="Calibri" pitchFamily="34" charset="0"/>
              </a:rPr>
              <a:t>mm</a:t>
            </a:r>
          </a:p>
        </p:txBody>
      </p:sp>
      <p:sp>
        <p:nvSpPr>
          <p:cNvPr id="259" name="Text Box 52"/>
          <p:cNvSpPr txBox="1">
            <a:spLocks noChangeArrowheads="1"/>
          </p:cNvSpPr>
          <p:nvPr/>
        </p:nvSpPr>
        <p:spPr bwMode="auto">
          <a:xfrm>
            <a:off x="3143240" y="214290"/>
            <a:ext cx="2928958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512-electrode system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1" name="Straight Connector 250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5" name="Picture 248" descr="G:\oko\Neuro64\oko64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3663" y="1098534"/>
            <a:ext cx="2138362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249" descr="G:\oko\Neuro64\plat64_v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1098534"/>
            <a:ext cx="1473200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59"/>
          <p:cNvGrpSpPr>
            <a:grpSpLocks/>
          </p:cNvGrpSpPr>
          <p:nvPr/>
        </p:nvGrpSpPr>
        <p:grpSpPr bwMode="auto">
          <a:xfrm>
            <a:off x="5857875" y="1071546"/>
            <a:ext cx="642938" cy="3616325"/>
            <a:chOff x="5857882" y="1188000"/>
            <a:chExt cx="642948" cy="3616314"/>
          </a:xfrm>
        </p:grpSpPr>
        <p:grpSp>
          <p:nvGrpSpPr>
            <p:cNvPr id="3" name="Group 307"/>
            <p:cNvGrpSpPr>
              <a:grpSpLocks/>
            </p:cNvGrpSpPr>
            <p:nvPr/>
          </p:nvGrpSpPr>
          <p:grpSpPr bwMode="auto">
            <a:xfrm>
              <a:off x="5857882" y="1188000"/>
              <a:ext cx="642946" cy="1024314"/>
              <a:chOff x="5857882" y="1188000"/>
              <a:chExt cx="642946" cy="1024314"/>
            </a:xfrm>
          </p:grpSpPr>
          <p:sp>
            <p:nvSpPr>
              <p:cNvPr id="254" name="Arc 253"/>
              <p:cNvSpPr/>
              <p:nvPr/>
            </p:nvSpPr>
            <p:spPr>
              <a:xfrm>
                <a:off x="5857882" y="1188000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55" name="Arc 254"/>
              <p:cNvSpPr/>
              <p:nvPr/>
            </p:nvSpPr>
            <p:spPr>
              <a:xfrm>
                <a:off x="5857882" y="1241975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56" name="Arc 255"/>
              <p:cNvSpPr/>
              <p:nvPr/>
            </p:nvSpPr>
            <p:spPr>
              <a:xfrm>
                <a:off x="5857882" y="1295950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60" name="Arc 259"/>
              <p:cNvSpPr/>
              <p:nvPr/>
            </p:nvSpPr>
            <p:spPr>
              <a:xfrm>
                <a:off x="5857882" y="1349925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61" name="Arc 260"/>
              <p:cNvSpPr/>
              <p:nvPr/>
            </p:nvSpPr>
            <p:spPr>
              <a:xfrm>
                <a:off x="5857882" y="1403899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62" name="Arc 261"/>
              <p:cNvSpPr/>
              <p:nvPr/>
            </p:nvSpPr>
            <p:spPr>
              <a:xfrm>
                <a:off x="5857882" y="1457874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87" name="Arc 286"/>
              <p:cNvSpPr/>
              <p:nvPr/>
            </p:nvSpPr>
            <p:spPr>
              <a:xfrm>
                <a:off x="5857882" y="1511849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88" name="Arc 287"/>
              <p:cNvSpPr/>
              <p:nvPr/>
            </p:nvSpPr>
            <p:spPr>
              <a:xfrm>
                <a:off x="5857882" y="1565824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91" name="Arc 290"/>
              <p:cNvSpPr/>
              <p:nvPr/>
            </p:nvSpPr>
            <p:spPr>
              <a:xfrm>
                <a:off x="5857882" y="1619799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92" name="Arc 291"/>
              <p:cNvSpPr/>
              <p:nvPr/>
            </p:nvSpPr>
            <p:spPr>
              <a:xfrm>
                <a:off x="5857882" y="1673774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93" name="Arc 292"/>
              <p:cNvSpPr/>
              <p:nvPr/>
            </p:nvSpPr>
            <p:spPr>
              <a:xfrm>
                <a:off x="5857882" y="1727748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94" name="Arc 293"/>
              <p:cNvSpPr/>
              <p:nvPr/>
            </p:nvSpPr>
            <p:spPr>
              <a:xfrm>
                <a:off x="5857882" y="1781723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95" name="Arc 294"/>
              <p:cNvSpPr/>
              <p:nvPr/>
            </p:nvSpPr>
            <p:spPr>
              <a:xfrm>
                <a:off x="5857882" y="1835698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96" name="Arc 295"/>
              <p:cNvSpPr/>
              <p:nvPr/>
            </p:nvSpPr>
            <p:spPr>
              <a:xfrm>
                <a:off x="5857882" y="1889673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97" name="Arc 296"/>
              <p:cNvSpPr/>
              <p:nvPr/>
            </p:nvSpPr>
            <p:spPr>
              <a:xfrm>
                <a:off x="5857882" y="1943648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06" name="Arc 305"/>
              <p:cNvSpPr/>
              <p:nvPr/>
            </p:nvSpPr>
            <p:spPr>
              <a:xfrm>
                <a:off x="5857882" y="1997623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" name="Group 308"/>
            <p:cNvGrpSpPr>
              <a:grpSpLocks/>
            </p:cNvGrpSpPr>
            <p:nvPr/>
          </p:nvGrpSpPr>
          <p:grpSpPr bwMode="auto">
            <a:xfrm>
              <a:off x="5857884" y="2052000"/>
              <a:ext cx="642946" cy="1024314"/>
              <a:chOff x="5857882" y="1188000"/>
              <a:chExt cx="642946" cy="1024314"/>
            </a:xfrm>
          </p:grpSpPr>
          <p:sp>
            <p:nvSpPr>
              <p:cNvPr id="310" name="Arc 309"/>
              <p:cNvSpPr/>
              <p:nvPr/>
            </p:nvSpPr>
            <p:spPr>
              <a:xfrm>
                <a:off x="5857880" y="1187597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11" name="Arc 310"/>
              <p:cNvSpPr/>
              <p:nvPr/>
            </p:nvSpPr>
            <p:spPr>
              <a:xfrm>
                <a:off x="5857880" y="1241572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12" name="Arc 311"/>
              <p:cNvSpPr/>
              <p:nvPr/>
            </p:nvSpPr>
            <p:spPr>
              <a:xfrm>
                <a:off x="5857880" y="1295547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13" name="Arc 312"/>
              <p:cNvSpPr/>
              <p:nvPr/>
            </p:nvSpPr>
            <p:spPr>
              <a:xfrm>
                <a:off x="5857880" y="1349522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14" name="Arc 313"/>
              <p:cNvSpPr/>
              <p:nvPr/>
            </p:nvSpPr>
            <p:spPr>
              <a:xfrm>
                <a:off x="5857880" y="1403496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15" name="Arc 314"/>
              <p:cNvSpPr/>
              <p:nvPr/>
            </p:nvSpPr>
            <p:spPr>
              <a:xfrm>
                <a:off x="5857880" y="1457471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16" name="Arc 315"/>
              <p:cNvSpPr/>
              <p:nvPr/>
            </p:nvSpPr>
            <p:spPr>
              <a:xfrm>
                <a:off x="5857880" y="1511446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17" name="Arc 316"/>
              <p:cNvSpPr/>
              <p:nvPr/>
            </p:nvSpPr>
            <p:spPr>
              <a:xfrm>
                <a:off x="5857880" y="1565421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18" name="Arc 317"/>
              <p:cNvSpPr/>
              <p:nvPr/>
            </p:nvSpPr>
            <p:spPr>
              <a:xfrm>
                <a:off x="5857880" y="1619396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19" name="Arc 318"/>
              <p:cNvSpPr/>
              <p:nvPr/>
            </p:nvSpPr>
            <p:spPr>
              <a:xfrm>
                <a:off x="5857880" y="1673371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0" name="Arc 319"/>
              <p:cNvSpPr/>
              <p:nvPr/>
            </p:nvSpPr>
            <p:spPr>
              <a:xfrm>
                <a:off x="5857880" y="1727345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1" name="Arc 320"/>
              <p:cNvSpPr/>
              <p:nvPr/>
            </p:nvSpPr>
            <p:spPr>
              <a:xfrm>
                <a:off x="5857880" y="1781320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2" name="Arc 321"/>
              <p:cNvSpPr/>
              <p:nvPr/>
            </p:nvSpPr>
            <p:spPr>
              <a:xfrm>
                <a:off x="5857880" y="1835295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3" name="Arc 322"/>
              <p:cNvSpPr/>
              <p:nvPr/>
            </p:nvSpPr>
            <p:spPr>
              <a:xfrm>
                <a:off x="5857880" y="1889270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4" name="Arc 323"/>
              <p:cNvSpPr/>
              <p:nvPr/>
            </p:nvSpPr>
            <p:spPr>
              <a:xfrm>
                <a:off x="5857880" y="1943245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5" name="Arc 324"/>
              <p:cNvSpPr/>
              <p:nvPr/>
            </p:nvSpPr>
            <p:spPr>
              <a:xfrm>
                <a:off x="5857880" y="1997220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5" name="Group 325"/>
            <p:cNvGrpSpPr>
              <a:grpSpLocks/>
            </p:cNvGrpSpPr>
            <p:nvPr/>
          </p:nvGrpSpPr>
          <p:grpSpPr bwMode="auto">
            <a:xfrm>
              <a:off x="5857884" y="2916000"/>
              <a:ext cx="642946" cy="1024314"/>
              <a:chOff x="5857882" y="1188000"/>
              <a:chExt cx="642946" cy="1024314"/>
            </a:xfrm>
          </p:grpSpPr>
          <p:sp>
            <p:nvSpPr>
              <p:cNvPr id="327" name="Arc 326"/>
              <p:cNvSpPr/>
              <p:nvPr/>
            </p:nvSpPr>
            <p:spPr>
              <a:xfrm>
                <a:off x="5857880" y="1188783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8" name="Arc 327"/>
              <p:cNvSpPr/>
              <p:nvPr/>
            </p:nvSpPr>
            <p:spPr>
              <a:xfrm>
                <a:off x="5857880" y="1242758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9" name="Arc 328"/>
              <p:cNvSpPr/>
              <p:nvPr/>
            </p:nvSpPr>
            <p:spPr>
              <a:xfrm>
                <a:off x="5857880" y="1296733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0" name="Arc 329"/>
              <p:cNvSpPr/>
              <p:nvPr/>
            </p:nvSpPr>
            <p:spPr>
              <a:xfrm>
                <a:off x="5857880" y="1350708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1" name="Arc 330"/>
              <p:cNvSpPr/>
              <p:nvPr/>
            </p:nvSpPr>
            <p:spPr>
              <a:xfrm>
                <a:off x="5857880" y="1404682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2" name="Arc 331"/>
              <p:cNvSpPr/>
              <p:nvPr/>
            </p:nvSpPr>
            <p:spPr>
              <a:xfrm>
                <a:off x="5857880" y="1458657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3" name="Arc 332"/>
              <p:cNvSpPr/>
              <p:nvPr/>
            </p:nvSpPr>
            <p:spPr>
              <a:xfrm>
                <a:off x="5857880" y="1512632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4" name="Arc 333"/>
              <p:cNvSpPr/>
              <p:nvPr/>
            </p:nvSpPr>
            <p:spPr>
              <a:xfrm>
                <a:off x="5857880" y="1566607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5" name="Arc 334"/>
              <p:cNvSpPr/>
              <p:nvPr/>
            </p:nvSpPr>
            <p:spPr>
              <a:xfrm>
                <a:off x="5857880" y="1620582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6" name="Arc 335"/>
              <p:cNvSpPr/>
              <p:nvPr/>
            </p:nvSpPr>
            <p:spPr>
              <a:xfrm>
                <a:off x="5857880" y="1674557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7" name="Arc 336"/>
              <p:cNvSpPr/>
              <p:nvPr/>
            </p:nvSpPr>
            <p:spPr>
              <a:xfrm>
                <a:off x="5857880" y="1728531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8" name="Arc 337"/>
              <p:cNvSpPr/>
              <p:nvPr/>
            </p:nvSpPr>
            <p:spPr>
              <a:xfrm>
                <a:off x="5857880" y="1782506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9" name="Arc 338"/>
              <p:cNvSpPr/>
              <p:nvPr/>
            </p:nvSpPr>
            <p:spPr>
              <a:xfrm>
                <a:off x="5857880" y="1836481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40" name="Arc 339"/>
              <p:cNvSpPr/>
              <p:nvPr/>
            </p:nvSpPr>
            <p:spPr>
              <a:xfrm>
                <a:off x="5857880" y="1890456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41" name="Arc 340"/>
              <p:cNvSpPr/>
              <p:nvPr/>
            </p:nvSpPr>
            <p:spPr>
              <a:xfrm>
                <a:off x="5857880" y="1944431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42" name="Arc 341"/>
              <p:cNvSpPr/>
              <p:nvPr/>
            </p:nvSpPr>
            <p:spPr>
              <a:xfrm>
                <a:off x="5857880" y="1998406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6" name="Group 342"/>
            <p:cNvGrpSpPr>
              <a:grpSpLocks/>
            </p:cNvGrpSpPr>
            <p:nvPr/>
          </p:nvGrpSpPr>
          <p:grpSpPr bwMode="auto">
            <a:xfrm>
              <a:off x="5857884" y="3780000"/>
              <a:ext cx="642946" cy="1024314"/>
              <a:chOff x="5857882" y="1188000"/>
              <a:chExt cx="642946" cy="1024314"/>
            </a:xfrm>
          </p:grpSpPr>
          <p:sp>
            <p:nvSpPr>
              <p:cNvPr id="344" name="Arc 343"/>
              <p:cNvSpPr/>
              <p:nvPr/>
            </p:nvSpPr>
            <p:spPr>
              <a:xfrm>
                <a:off x="5857880" y="1188380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45" name="Arc 344"/>
              <p:cNvSpPr/>
              <p:nvPr/>
            </p:nvSpPr>
            <p:spPr>
              <a:xfrm>
                <a:off x="5857880" y="1242355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46" name="Arc 345"/>
              <p:cNvSpPr/>
              <p:nvPr/>
            </p:nvSpPr>
            <p:spPr>
              <a:xfrm>
                <a:off x="5857880" y="1296330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47" name="Arc 346"/>
              <p:cNvSpPr/>
              <p:nvPr/>
            </p:nvSpPr>
            <p:spPr>
              <a:xfrm>
                <a:off x="5857880" y="1350305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48" name="Arc 347"/>
              <p:cNvSpPr/>
              <p:nvPr/>
            </p:nvSpPr>
            <p:spPr>
              <a:xfrm>
                <a:off x="5857880" y="1404279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49" name="Arc 348"/>
              <p:cNvSpPr/>
              <p:nvPr/>
            </p:nvSpPr>
            <p:spPr>
              <a:xfrm>
                <a:off x="5857880" y="1458254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50" name="Arc 349"/>
              <p:cNvSpPr/>
              <p:nvPr/>
            </p:nvSpPr>
            <p:spPr>
              <a:xfrm>
                <a:off x="5857880" y="1512229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51" name="Arc 350"/>
              <p:cNvSpPr/>
              <p:nvPr/>
            </p:nvSpPr>
            <p:spPr>
              <a:xfrm>
                <a:off x="5857880" y="1566204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52" name="Arc 351"/>
              <p:cNvSpPr/>
              <p:nvPr/>
            </p:nvSpPr>
            <p:spPr>
              <a:xfrm>
                <a:off x="5857880" y="1620179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53" name="Arc 352"/>
              <p:cNvSpPr/>
              <p:nvPr/>
            </p:nvSpPr>
            <p:spPr>
              <a:xfrm>
                <a:off x="5857880" y="1674154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54" name="Arc 353"/>
              <p:cNvSpPr/>
              <p:nvPr/>
            </p:nvSpPr>
            <p:spPr>
              <a:xfrm>
                <a:off x="5857880" y="1728128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55" name="Arc 354"/>
              <p:cNvSpPr/>
              <p:nvPr/>
            </p:nvSpPr>
            <p:spPr>
              <a:xfrm>
                <a:off x="5857880" y="1782103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56" name="Arc 355"/>
              <p:cNvSpPr/>
              <p:nvPr/>
            </p:nvSpPr>
            <p:spPr>
              <a:xfrm>
                <a:off x="5857880" y="1836078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57" name="Arc 356"/>
              <p:cNvSpPr/>
              <p:nvPr/>
            </p:nvSpPr>
            <p:spPr>
              <a:xfrm>
                <a:off x="5857880" y="1890053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58" name="Arc 357"/>
              <p:cNvSpPr/>
              <p:nvPr/>
            </p:nvSpPr>
            <p:spPr>
              <a:xfrm>
                <a:off x="5857880" y="1944028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59" name="Arc 358"/>
              <p:cNvSpPr/>
              <p:nvPr/>
            </p:nvSpPr>
            <p:spPr>
              <a:xfrm>
                <a:off x="5857880" y="1998003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grpSp>
        <p:nvGrpSpPr>
          <p:cNvPr id="7" name="Group 360"/>
          <p:cNvGrpSpPr>
            <a:grpSpLocks/>
          </p:cNvGrpSpPr>
          <p:nvPr/>
        </p:nvGrpSpPr>
        <p:grpSpPr bwMode="auto">
          <a:xfrm>
            <a:off x="3816350" y="1071546"/>
            <a:ext cx="642938" cy="3616325"/>
            <a:chOff x="5857882" y="1188000"/>
            <a:chExt cx="642948" cy="3616314"/>
          </a:xfrm>
        </p:grpSpPr>
        <p:grpSp>
          <p:nvGrpSpPr>
            <p:cNvPr id="8" name="Group 307"/>
            <p:cNvGrpSpPr>
              <a:grpSpLocks/>
            </p:cNvGrpSpPr>
            <p:nvPr/>
          </p:nvGrpSpPr>
          <p:grpSpPr bwMode="auto">
            <a:xfrm>
              <a:off x="5857882" y="1188000"/>
              <a:ext cx="642946" cy="1024314"/>
              <a:chOff x="5857882" y="1188000"/>
              <a:chExt cx="642946" cy="1024314"/>
            </a:xfrm>
          </p:grpSpPr>
          <p:sp>
            <p:nvSpPr>
              <p:cNvPr id="414" name="Arc 413"/>
              <p:cNvSpPr/>
              <p:nvPr/>
            </p:nvSpPr>
            <p:spPr>
              <a:xfrm>
                <a:off x="5857882" y="1188000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15" name="Arc 414"/>
              <p:cNvSpPr/>
              <p:nvPr/>
            </p:nvSpPr>
            <p:spPr>
              <a:xfrm>
                <a:off x="5857882" y="1241975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16" name="Arc 415"/>
              <p:cNvSpPr/>
              <p:nvPr/>
            </p:nvSpPr>
            <p:spPr>
              <a:xfrm>
                <a:off x="5857882" y="1295950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17" name="Arc 416"/>
              <p:cNvSpPr/>
              <p:nvPr/>
            </p:nvSpPr>
            <p:spPr>
              <a:xfrm>
                <a:off x="5857882" y="1349925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18" name="Arc 417"/>
              <p:cNvSpPr/>
              <p:nvPr/>
            </p:nvSpPr>
            <p:spPr>
              <a:xfrm>
                <a:off x="5857882" y="1403899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19" name="Arc 418"/>
              <p:cNvSpPr/>
              <p:nvPr/>
            </p:nvSpPr>
            <p:spPr>
              <a:xfrm>
                <a:off x="5857882" y="1457874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20" name="Arc 419"/>
              <p:cNvSpPr/>
              <p:nvPr/>
            </p:nvSpPr>
            <p:spPr>
              <a:xfrm>
                <a:off x="5857882" y="1511849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21" name="Arc 420"/>
              <p:cNvSpPr/>
              <p:nvPr/>
            </p:nvSpPr>
            <p:spPr>
              <a:xfrm>
                <a:off x="5857882" y="1565824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22" name="Arc 421"/>
              <p:cNvSpPr/>
              <p:nvPr/>
            </p:nvSpPr>
            <p:spPr>
              <a:xfrm>
                <a:off x="5857882" y="1619799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23" name="Arc 422"/>
              <p:cNvSpPr/>
              <p:nvPr/>
            </p:nvSpPr>
            <p:spPr>
              <a:xfrm>
                <a:off x="5857882" y="1673774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24" name="Arc 423"/>
              <p:cNvSpPr/>
              <p:nvPr/>
            </p:nvSpPr>
            <p:spPr>
              <a:xfrm>
                <a:off x="5857882" y="1727748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25" name="Arc 424"/>
              <p:cNvSpPr/>
              <p:nvPr/>
            </p:nvSpPr>
            <p:spPr>
              <a:xfrm>
                <a:off x="5857882" y="1781723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26" name="Arc 425"/>
              <p:cNvSpPr/>
              <p:nvPr/>
            </p:nvSpPr>
            <p:spPr>
              <a:xfrm>
                <a:off x="5857882" y="1835698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27" name="Arc 426"/>
              <p:cNvSpPr/>
              <p:nvPr/>
            </p:nvSpPr>
            <p:spPr>
              <a:xfrm>
                <a:off x="5857882" y="1889673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28" name="Arc 427"/>
              <p:cNvSpPr/>
              <p:nvPr/>
            </p:nvSpPr>
            <p:spPr>
              <a:xfrm>
                <a:off x="5857882" y="1943648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29" name="Arc 428"/>
              <p:cNvSpPr/>
              <p:nvPr/>
            </p:nvSpPr>
            <p:spPr>
              <a:xfrm>
                <a:off x="5857882" y="1997623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9" name="Group 308"/>
            <p:cNvGrpSpPr>
              <a:grpSpLocks/>
            </p:cNvGrpSpPr>
            <p:nvPr/>
          </p:nvGrpSpPr>
          <p:grpSpPr bwMode="auto">
            <a:xfrm>
              <a:off x="5857884" y="2052000"/>
              <a:ext cx="642946" cy="1024314"/>
              <a:chOff x="5857882" y="1188000"/>
              <a:chExt cx="642946" cy="1024314"/>
            </a:xfrm>
          </p:grpSpPr>
          <p:sp>
            <p:nvSpPr>
              <p:cNvPr id="398" name="Arc 397"/>
              <p:cNvSpPr/>
              <p:nvPr/>
            </p:nvSpPr>
            <p:spPr>
              <a:xfrm>
                <a:off x="5857880" y="1187597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9" name="Arc 398"/>
              <p:cNvSpPr/>
              <p:nvPr/>
            </p:nvSpPr>
            <p:spPr>
              <a:xfrm>
                <a:off x="5857880" y="1241572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0" name="Arc 399"/>
              <p:cNvSpPr/>
              <p:nvPr/>
            </p:nvSpPr>
            <p:spPr>
              <a:xfrm>
                <a:off x="5857880" y="1295547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1" name="Arc 400"/>
              <p:cNvSpPr/>
              <p:nvPr/>
            </p:nvSpPr>
            <p:spPr>
              <a:xfrm>
                <a:off x="5857880" y="1349522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2" name="Arc 401"/>
              <p:cNvSpPr/>
              <p:nvPr/>
            </p:nvSpPr>
            <p:spPr>
              <a:xfrm>
                <a:off x="5857880" y="1403496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3" name="Arc 402"/>
              <p:cNvSpPr/>
              <p:nvPr/>
            </p:nvSpPr>
            <p:spPr>
              <a:xfrm>
                <a:off x="5857880" y="1457471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4" name="Arc 403"/>
              <p:cNvSpPr/>
              <p:nvPr/>
            </p:nvSpPr>
            <p:spPr>
              <a:xfrm>
                <a:off x="5857880" y="1511446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5" name="Arc 404"/>
              <p:cNvSpPr/>
              <p:nvPr/>
            </p:nvSpPr>
            <p:spPr>
              <a:xfrm>
                <a:off x="5857880" y="1565421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6" name="Arc 405"/>
              <p:cNvSpPr/>
              <p:nvPr/>
            </p:nvSpPr>
            <p:spPr>
              <a:xfrm>
                <a:off x="5857880" y="1619396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7" name="Arc 406"/>
              <p:cNvSpPr/>
              <p:nvPr/>
            </p:nvSpPr>
            <p:spPr>
              <a:xfrm>
                <a:off x="5857880" y="1673371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8" name="Arc 407"/>
              <p:cNvSpPr/>
              <p:nvPr/>
            </p:nvSpPr>
            <p:spPr>
              <a:xfrm>
                <a:off x="5857880" y="1727345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9" name="Arc 408"/>
              <p:cNvSpPr/>
              <p:nvPr/>
            </p:nvSpPr>
            <p:spPr>
              <a:xfrm>
                <a:off x="5857880" y="1781320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10" name="Arc 409"/>
              <p:cNvSpPr/>
              <p:nvPr/>
            </p:nvSpPr>
            <p:spPr>
              <a:xfrm>
                <a:off x="5857880" y="1835295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11" name="Arc 410"/>
              <p:cNvSpPr/>
              <p:nvPr/>
            </p:nvSpPr>
            <p:spPr>
              <a:xfrm>
                <a:off x="5857880" y="1889270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12" name="Arc 411"/>
              <p:cNvSpPr/>
              <p:nvPr/>
            </p:nvSpPr>
            <p:spPr>
              <a:xfrm>
                <a:off x="5857880" y="1943245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13" name="Arc 412"/>
              <p:cNvSpPr/>
              <p:nvPr/>
            </p:nvSpPr>
            <p:spPr>
              <a:xfrm>
                <a:off x="5857880" y="1997220"/>
                <a:ext cx="642948" cy="214312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0" name="Group 325"/>
            <p:cNvGrpSpPr>
              <a:grpSpLocks/>
            </p:cNvGrpSpPr>
            <p:nvPr/>
          </p:nvGrpSpPr>
          <p:grpSpPr bwMode="auto">
            <a:xfrm>
              <a:off x="5857884" y="2916000"/>
              <a:ext cx="642946" cy="1024314"/>
              <a:chOff x="5857882" y="1188000"/>
              <a:chExt cx="642946" cy="1024314"/>
            </a:xfrm>
          </p:grpSpPr>
          <p:sp>
            <p:nvSpPr>
              <p:cNvPr id="382" name="Arc 381"/>
              <p:cNvSpPr/>
              <p:nvPr/>
            </p:nvSpPr>
            <p:spPr>
              <a:xfrm>
                <a:off x="5857880" y="1188783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83" name="Arc 382"/>
              <p:cNvSpPr/>
              <p:nvPr/>
            </p:nvSpPr>
            <p:spPr>
              <a:xfrm>
                <a:off x="5857880" y="1242758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84" name="Arc 383"/>
              <p:cNvSpPr/>
              <p:nvPr/>
            </p:nvSpPr>
            <p:spPr>
              <a:xfrm>
                <a:off x="5857880" y="1296733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85" name="Arc 384"/>
              <p:cNvSpPr/>
              <p:nvPr/>
            </p:nvSpPr>
            <p:spPr>
              <a:xfrm>
                <a:off x="5857880" y="1350708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86" name="Arc 385"/>
              <p:cNvSpPr/>
              <p:nvPr/>
            </p:nvSpPr>
            <p:spPr>
              <a:xfrm>
                <a:off x="5857880" y="1404682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87" name="Arc 386"/>
              <p:cNvSpPr/>
              <p:nvPr/>
            </p:nvSpPr>
            <p:spPr>
              <a:xfrm>
                <a:off x="5857880" y="1458657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88" name="Arc 387"/>
              <p:cNvSpPr/>
              <p:nvPr/>
            </p:nvSpPr>
            <p:spPr>
              <a:xfrm>
                <a:off x="5857880" y="1512632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89" name="Arc 388"/>
              <p:cNvSpPr/>
              <p:nvPr/>
            </p:nvSpPr>
            <p:spPr>
              <a:xfrm>
                <a:off x="5857880" y="1566607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0" name="Arc 389"/>
              <p:cNvSpPr/>
              <p:nvPr/>
            </p:nvSpPr>
            <p:spPr>
              <a:xfrm>
                <a:off x="5857880" y="1620582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1" name="Arc 390"/>
              <p:cNvSpPr/>
              <p:nvPr/>
            </p:nvSpPr>
            <p:spPr>
              <a:xfrm>
                <a:off x="5857880" y="1674557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2" name="Arc 391"/>
              <p:cNvSpPr/>
              <p:nvPr/>
            </p:nvSpPr>
            <p:spPr>
              <a:xfrm>
                <a:off x="5857880" y="1728531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3" name="Arc 392"/>
              <p:cNvSpPr/>
              <p:nvPr/>
            </p:nvSpPr>
            <p:spPr>
              <a:xfrm>
                <a:off x="5857880" y="1782506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4" name="Arc 393"/>
              <p:cNvSpPr/>
              <p:nvPr/>
            </p:nvSpPr>
            <p:spPr>
              <a:xfrm>
                <a:off x="5857880" y="1836481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5" name="Arc 394"/>
              <p:cNvSpPr/>
              <p:nvPr/>
            </p:nvSpPr>
            <p:spPr>
              <a:xfrm>
                <a:off x="5857880" y="1890456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6" name="Arc 395"/>
              <p:cNvSpPr/>
              <p:nvPr/>
            </p:nvSpPr>
            <p:spPr>
              <a:xfrm>
                <a:off x="5857880" y="1944431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7" name="Arc 396"/>
              <p:cNvSpPr/>
              <p:nvPr/>
            </p:nvSpPr>
            <p:spPr>
              <a:xfrm>
                <a:off x="5857880" y="1998406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1" name="Group 342"/>
            <p:cNvGrpSpPr>
              <a:grpSpLocks/>
            </p:cNvGrpSpPr>
            <p:nvPr/>
          </p:nvGrpSpPr>
          <p:grpSpPr bwMode="auto">
            <a:xfrm>
              <a:off x="5857884" y="3780000"/>
              <a:ext cx="642946" cy="1024314"/>
              <a:chOff x="5857882" y="1188000"/>
              <a:chExt cx="642946" cy="1024314"/>
            </a:xfrm>
          </p:grpSpPr>
          <p:sp>
            <p:nvSpPr>
              <p:cNvPr id="366" name="Arc 365"/>
              <p:cNvSpPr/>
              <p:nvPr/>
            </p:nvSpPr>
            <p:spPr>
              <a:xfrm>
                <a:off x="5857880" y="1188380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67" name="Arc 366"/>
              <p:cNvSpPr/>
              <p:nvPr/>
            </p:nvSpPr>
            <p:spPr>
              <a:xfrm>
                <a:off x="5857880" y="1242355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68" name="Arc 367"/>
              <p:cNvSpPr/>
              <p:nvPr/>
            </p:nvSpPr>
            <p:spPr>
              <a:xfrm>
                <a:off x="5857880" y="1296330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69" name="Arc 368"/>
              <p:cNvSpPr/>
              <p:nvPr/>
            </p:nvSpPr>
            <p:spPr>
              <a:xfrm>
                <a:off x="5857880" y="1350305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70" name="Arc 369"/>
              <p:cNvSpPr/>
              <p:nvPr/>
            </p:nvSpPr>
            <p:spPr>
              <a:xfrm>
                <a:off x="5857880" y="1404279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71" name="Arc 370"/>
              <p:cNvSpPr/>
              <p:nvPr/>
            </p:nvSpPr>
            <p:spPr>
              <a:xfrm>
                <a:off x="5857880" y="1458254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72" name="Arc 371"/>
              <p:cNvSpPr/>
              <p:nvPr/>
            </p:nvSpPr>
            <p:spPr>
              <a:xfrm>
                <a:off x="5857880" y="1512229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73" name="Arc 372"/>
              <p:cNvSpPr/>
              <p:nvPr/>
            </p:nvSpPr>
            <p:spPr>
              <a:xfrm>
                <a:off x="5857880" y="1566204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74" name="Arc 373"/>
              <p:cNvSpPr/>
              <p:nvPr/>
            </p:nvSpPr>
            <p:spPr>
              <a:xfrm>
                <a:off x="5857880" y="1620179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75" name="Arc 374"/>
              <p:cNvSpPr/>
              <p:nvPr/>
            </p:nvSpPr>
            <p:spPr>
              <a:xfrm>
                <a:off x="5857880" y="1674154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76" name="Arc 375"/>
              <p:cNvSpPr/>
              <p:nvPr/>
            </p:nvSpPr>
            <p:spPr>
              <a:xfrm>
                <a:off x="5857880" y="1728128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77" name="Arc 376"/>
              <p:cNvSpPr/>
              <p:nvPr/>
            </p:nvSpPr>
            <p:spPr>
              <a:xfrm>
                <a:off x="5857880" y="1782103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78" name="Arc 377"/>
              <p:cNvSpPr/>
              <p:nvPr/>
            </p:nvSpPr>
            <p:spPr>
              <a:xfrm>
                <a:off x="5857880" y="1836078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79" name="Arc 378"/>
              <p:cNvSpPr/>
              <p:nvPr/>
            </p:nvSpPr>
            <p:spPr>
              <a:xfrm>
                <a:off x="5857880" y="1890053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80" name="Arc 379"/>
              <p:cNvSpPr/>
              <p:nvPr/>
            </p:nvSpPr>
            <p:spPr>
              <a:xfrm>
                <a:off x="5857880" y="1944028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81" name="Arc 380"/>
              <p:cNvSpPr/>
              <p:nvPr/>
            </p:nvSpPr>
            <p:spPr>
              <a:xfrm>
                <a:off x="5857880" y="1998003"/>
                <a:ext cx="642948" cy="214311"/>
              </a:xfrm>
              <a:prstGeom prst="arc">
                <a:avLst>
                  <a:gd name="adj1" fmla="val 10901156"/>
                  <a:gd name="adj2" fmla="val 21338169"/>
                </a:avLst>
              </a:prstGeom>
              <a:ln>
                <a:solidFill>
                  <a:srgbClr val="131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grpSp>
        <p:nvGrpSpPr>
          <p:cNvPr id="12" name="Group 536"/>
          <p:cNvGrpSpPr>
            <a:grpSpLocks/>
          </p:cNvGrpSpPr>
          <p:nvPr/>
        </p:nvGrpSpPr>
        <p:grpSpPr bwMode="auto">
          <a:xfrm>
            <a:off x="3455988" y="1162034"/>
            <a:ext cx="360362" cy="3403600"/>
            <a:chOff x="3357554" y="1278000"/>
            <a:chExt cx="360000" cy="3403588"/>
          </a:xfrm>
        </p:grpSpPr>
        <p:grpSp>
          <p:nvGrpSpPr>
            <p:cNvPr id="13" name="Group 444"/>
            <p:cNvGrpSpPr>
              <a:grpSpLocks/>
            </p:cNvGrpSpPr>
            <p:nvPr/>
          </p:nvGrpSpPr>
          <p:grpSpPr bwMode="auto">
            <a:xfrm>
              <a:off x="3357554" y="1278000"/>
              <a:ext cx="360000" cy="379588"/>
              <a:chOff x="3357554" y="1278000"/>
              <a:chExt cx="360000" cy="379588"/>
            </a:xfrm>
          </p:grpSpPr>
          <p:grpSp>
            <p:nvGrpSpPr>
              <p:cNvPr id="14" name="Group 434"/>
              <p:cNvGrpSpPr>
                <a:grpSpLocks/>
              </p:cNvGrpSpPr>
              <p:nvPr/>
            </p:nvGrpSpPr>
            <p:grpSpPr bwMode="auto">
              <a:xfrm>
                <a:off x="3357554" y="1278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31" name="Straight Connector 430"/>
                <p:cNvCxnSpPr/>
                <p:nvPr/>
              </p:nvCxnSpPr>
              <p:spPr>
                <a:xfrm>
                  <a:off x="3357554" y="1278000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4" name="Straight Connector 433"/>
                <p:cNvCxnSpPr/>
                <p:nvPr/>
              </p:nvCxnSpPr>
              <p:spPr>
                <a:xfrm>
                  <a:off x="3357554" y="1331975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435"/>
              <p:cNvGrpSpPr>
                <a:grpSpLocks/>
              </p:cNvGrpSpPr>
              <p:nvPr/>
            </p:nvGrpSpPr>
            <p:grpSpPr bwMode="auto">
              <a:xfrm>
                <a:off x="3357554" y="1386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37" name="Straight Connector 436"/>
                <p:cNvCxnSpPr/>
                <p:nvPr/>
              </p:nvCxnSpPr>
              <p:spPr>
                <a:xfrm>
                  <a:off x="3357554" y="1277950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8" name="Straight Connector 437"/>
                <p:cNvCxnSpPr/>
                <p:nvPr/>
              </p:nvCxnSpPr>
              <p:spPr>
                <a:xfrm>
                  <a:off x="3357554" y="1331925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438"/>
              <p:cNvGrpSpPr>
                <a:grpSpLocks/>
              </p:cNvGrpSpPr>
              <p:nvPr/>
            </p:nvGrpSpPr>
            <p:grpSpPr bwMode="auto">
              <a:xfrm>
                <a:off x="3357554" y="1494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40" name="Straight Connector 439"/>
                <p:cNvCxnSpPr/>
                <p:nvPr/>
              </p:nvCxnSpPr>
              <p:spPr>
                <a:xfrm>
                  <a:off x="3357554" y="1277899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1" name="Straight Connector 440"/>
                <p:cNvCxnSpPr/>
                <p:nvPr/>
              </p:nvCxnSpPr>
              <p:spPr>
                <a:xfrm>
                  <a:off x="3357554" y="1331874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441"/>
              <p:cNvGrpSpPr>
                <a:grpSpLocks/>
              </p:cNvGrpSpPr>
              <p:nvPr/>
            </p:nvGrpSpPr>
            <p:grpSpPr bwMode="auto">
              <a:xfrm>
                <a:off x="3357554" y="1602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43" name="Straight Connector 442"/>
                <p:cNvCxnSpPr/>
                <p:nvPr/>
              </p:nvCxnSpPr>
              <p:spPr>
                <a:xfrm>
                  <a:off x="3357554" y="1277849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4" name="Straight Connector 443"/>
                <p:cNvCxnSpPr/>
                <p:nvPr/>
              </p:nvCxnSpPr>
              <p:spPr>
                <a:xfrm>
                  <a:off x="3357554" y="1331824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" name="Group 445"/>
            <p:cNvGrpSpPr>
              <a:grpSpLocks/>
            </p:cNvGrpSpPr>
            <p:nvPr/>
          </p:nvGrpSpPr>
          <p:grpSpPr bwMode="auto">
            <a:xfrm>
              <a:off x="3357554" y="1710000"/>
              <a:ext cx="360000" cy="379588"/>
              <a:chOff x="3357554" y="1278000"/>
              <a:chExt cx="360000" cy="379588"/>
            </a:xfrm>
          </p:grpSpPr>
          <p:grpSp>
            <p:nvGrpSpPr>
              <p:cNvPr id="19" name="Group 434"/>
              <p:cNvGrpSpPr>
                <a:grpSpLocks/>
              </p:cNvGrpSpPr>
              <p:nvPr/>
            </p:nvGrpSpPr>
            <p:grpSpPr bwMode="auto">
              <a:xfrm>
                <a:off x="3357554" y="1278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57" name="Straight Connector 456"/>
                <p:cNvCxnSpPr/>
                <p:nvPr/>
              </p:nvCxnSpPr>
              <p:spPr>
                <a:xfrm>
                  <a:off x="3357554" y="1277798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8" name="Straight Connector 457"/>
                <p:cNvCxnSpPr/>
                <p:nvPr/>
              </p:nvCxnSpPr>
              <p:spPr>
                <a:xfrm>
                  <a:off x="3357554" y="1331773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435"/>
              <p:cNvGrpSpPr>
                <a:grpSpLocks/>
              </p:cNvGrpSpPr>
              <p:nvPr/>
            </p:nvGrpSpPr>
            <p:grpSpPr bwMode="auto">
              <a:xfrm>
                <a:off x="3357554" y="1386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55" name="Straight Connector 454"/>
                <p:cNvCxnSpPr/>
                <p:nvPr/>
              </p:nvCxnSpPr>
              <p:spPr>
                <a:xfrm>
                  <a:off x="3357554" y="1277748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6" name="Straight Connector 455"/>
                <p:cNvCxnSpPr/>
                <p:nvPr/>
              </p:nvCxnSpPr>
              <p:spPr>
                <a:xfrm>
                  <a:off x="3357554" y="1331723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438"/>
              <p:cNvGrpSpPr>
                <a:grpSpLocks/>
              </p:cNvGrpSpPr>
              <p:nvPr/>
            </p:nvGrpSpPr>
            <p:grpSpPr bwMode="auto">
              <a:xfrm>
                <a:off x="3357554" y="1494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53" name="Straight Connector 452"/>
                <p:cNvCxnSpPr/>
                <p:nvPr/>
              </p:nvCxnSpPr>
              <p:spPr>
                <a:xfrm>
                  <a:off x="3357554" y="1277697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4" name="Straight Connector 453"/>
                <p:cNvCxnSpPr/>
                <p:nvPr/>
              </p:nvCxnSpPr>
              <p:spPr>
                <a:xfrm>
                  <a:off x="3357554" y="1331672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441"/>
              <p:cNvGrpSpPr>
                <a:grpSpLocks/>
              </p:cNvGrpSpPr>
              <p:nvPr/>
            </p:nvGrpSpPr>
            <p:grpSpPr bwMode="auto">
              <a:xfrm>
                <a:off x="3357554" y="1602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51" name="Straight Connector 450"/>
                <p:cNvCxnSpPr/>
                <p:nvPr/>
              </p:nvCxnSpPr>
              <p:spPr>
                <a:xfrm>
                  <a:off x="3357554" y="1277647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2" name="Straight Connector 451"/>
                <p:cNvCxnSpPr/>
                <p:nvPr/>
              </p:nvCxnSpPr>
              <p:spPr>
                <a:xfrm>
                  <a:off x="3357554" y="1331622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" name="Group 458"/>
            <p:cNvGrpSpPr>
              <a:grpSpLocks/>
            </p:cNvGrpSpPr>
            <p:nvPr/>
          </p:nvGrpSpPr>
          <p:grpSpPr bwMode="auto">
            <a:xfrm>
              <a:off x="3357554" y="2142000"/>
              <a:ext cx="360000" cy="379588"/>
              <a:chOff x="3357554" y="1278000"/>
              <a:chExt cx="360000" cy="379588"/>
            </a:xfrm>
          </p:grpSpPr>
          <p:grpSp>
            <p:nvGrpSpPr>
              <p:cNvPr id="24" name="Group 434"/>
              <p:cNvGrpSpPr>
                <a:grpSpLocks/>
              </p:cNvGrpSpPr>
              <p:nvPr/>
            </p:nvGrpSpPr>
            <p:grpSpPr bwMode="auto">
              <a:xfrm>
                <a:off x="3357554" y="1278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70" name="Straight Connector 469"/>
                <p:cNvCxnSpPr/>
                <p:nvPr/>
              </p:nvCxnSpPr>
              <p:spPr>
                <a:xfrm>
                  <a:off x="3357554" y="1277597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1" name="Straight Connector 470"/>
                <p:cNvCxnSpPr/>
                <p:nvPr/>
              </p:nvCxnSpPr>
              <p:spPr>
                <a:xfrm>
                  <a:off x="3357554" y="1331572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435"/>
              <p:cNvGrpSpPr>
                <a:grpSpLocks/>
              </p:cNvGrpSpPr>
              <p:nvPr/>
            </p:nvGrpSpPr>
            <p:grpSpPr bwMode="auto">
              <a:xfrm>
                <a:off x="3357554" y="1386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68" name="Straight Connector 467"/>
                <p:cNvCxnSpPr/>
                <p:nvPr/>
              </p:nvCxnSpPr>
              <p:spPr>
                <a:xfrm>
                  <a:off x="3357554" y="1277547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9" name="Straight Connector 468"/>
                <p:cNvCxnSpPr/>
                <p:nvPr/>
              </p:nvCxnSpPr>
              <p:spPr>
                <a:xfrm>
                  <a:off x="3357554" y="1331522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438"/>
              <p:cNvGrpSpPr>
                <a:grpSpLocks/>
              </p:cNvGrpSpPr>
              <p:nvPr/>
            </p:nvGrpSpPr>
            <p:grpSpPr bwMode="auto">
              <a:xfrm>
                <a:off x="3357554" y="1494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66" name="Straight Connector 465"/>
                <p:cNvCxnSpPr/>
                <p:nvPr/>
              </p:nvCxnSpPr>
              <p:spPr>
                <a:xfrm>
                  <a:off x="3357554" y="1277496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7" name="Straight Connector 466"/>
                <p:cNvCxnSpPr/>
                <p:nvPr/>
              </p:nvCxnSpPr>
              <p:spPr>
                <a:xfrm>
                  <a:off x="3357554" y="1331471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441"/>
              <p:cNvGrpSpPr>
                <a:grpSpLocks/>
              </p:cNvGrpSpPr>
              <p:nvPr/>
            </p:nvGrpSpPr>
            <p:grpSpPr bwMode="auto">
              <a:xfrm>
                <a:off x="3357554" y="1602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64" name="Straight Connector 463"/>
                <p:cNvCxnSpPr/>
                <p:nvPr/>
              </p:nvCxnSpPr>
              <p:spPr>
                <a:xfrm>
                  <a:off x="3357554" y="1277446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5" name="Straight Connector 464"/>
                <p:cNvCxnSpPr/>
                <p:nvPr/>
              </p:nvCxnSpPr>
              <p:spPr>
                <a:xfrm>
                  <a:off x="3357554" y="1331421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8" name="Group 471"/>
            <p:cNvGrpSpPr>
              <a:grpSpLocks/>
            </p:cNvGrpSpPr>
            <p:nvPr/>
          </p:nvGrpSpPr>
          <p:grpSpPr bwMode="auto">
            <a:xfrm>
              <a:off x="3357554" y="2574000"/>
              <a:ext cx="360000" cy="379588"/>
              <a:chOff x="3357554" y="1278000"/>
              <a:chExt cx="360000" cy="379588"/>
            </a:xfrm>
          </p:grpSpPr>
          <p:grpSp>
            <p:nvGrpSpPr>
              <p:cNvPr id="29" name="Group 434"/>
              <p:cNvGrpSpPr>
                <a:grpSpLocks/>
              </p:cNvGrpSpPr>
              <p:nvPr/>
            </p:nvGrpSpPr>
            <p:grpSpPr bwMode="auto">
              <a:xfrm>
                <a:off x="3357554" y="1278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83" name="Straight Connector 482"/>
                <p:cNvCxnSpPr/>
                <p:nvPr/>
              </p:nvCxnSpPr>
              <p:spPr>
                <a:xfrm>
                  <a:off x="3357554" y="1277395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4" name="Straight Connector 483"/>
                <p:cNvCxnSpPr/>
                <p:nvPr/>
              </p:nvCxnSpPr>
              <p:spPr>
                <a:xfrm>
                  <a:off x="3357554" y="1331370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435"/>
              <p:cNvGrpSpPr>
                <a:grpSpLocks/>
              </p:cNvGrpSpPr>
              <p:nvPr/>
            </p:nvGrpSpPr>
            <p:grpSpPr bwMode="auto">
              <a:xfrm>
                <a:off x="3357554" y="1386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81" name="Straight Connector 480"/>
                <p:cNvCxnSpPr/>
                <p:nvPr/>
              </p:nvCxnSpPr>
              <p:spPr>
                <a:xfrm>
                  <a:off x="3357554" y="1277345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2" name="Straight Connector 481"/>
                <p:cNvCxnSpPr/>
                <p:nvPr/>
              </p:nvCxnSpPr>
              <p:spPr>
                <a:xfrm>
                  <a:off x="3357554" y="1331320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438"/>
              <p:cNvGrpSpPr>
                <a:grpSpLocks/>
              </p:cNvGrpSpPr>
              <p:nvPr/>
            </p:nvGrpSpPr>
            <p:grpSpPr bwMode="auto">
              <a:xfrm>
                <a:off x="3357554" y="1494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79" name="Straight Connector 478"/>
                <p:cNvCxnSpPr/>
                <p:nvPr/>
              </p:nvCxnSpPr>
              <p:spPr>
                <a:xfrm>
                  <a:off x="3357554" y="1277294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0" name="Straight Connector 479"/>
                <p:cNvCxnSpPr/>
                <p:nvPr/>
              </p:nvCxnSpPr>
              <p:spPr>
                <a:xfrm>
                  <a:off x="3357554" y="1331269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92" name="Group 441"/>
              <p:cNvGrpSpPr>
                <a:grpSpLocks/>
              </p:cNvGrpSpPr>
              <p:nvPr/>
            </p:nvGrpSpPr>
            <p:grpSpPr bwMode="auto">
              <a:xfrm>
                <a:off x="3357554" y="1602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77" name="Straight Connector 476"/>
                <p:cNvCxnSpPr/>
                <p:nvPr/>
              </p:nvCxnSpPr>
              <p:spPr>
                <a:xfrm>
                  <a:off x="3357554" y="1277244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8" name="Straight Connector 477"/>
                <p:cNvCxnSpPr/>
                <p:nvPr/>
              </p:nvCxnSpPr>
              <p:spPr>
                <a:xfrm>
                  <a:off x="3357554" y="1331219"/>
                  <a:ext cx="360000" cy="15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193" name="Group 484"/>
            <p:cNvGrpSpPr>
              <a:grpSpLocks/>
            </p:cNvGrpSpPr>
            <p:nvPr/>
          </p:nvGrpSpPr>
          <p:grpSpPr bwMode="auto">
            <a:xfrm>
              <a:off x="3357554" y="3006000"/>
              <a:ext cx="360000" cy="379588"/>
              <a:chOff x="3357554" y="1278000"/>
              <a:chExt cx="360000" cy="379588"/>
            </a:xfrm>
          </p:grpSpPr>
          <p:grpSp>
            <p:nvGrpSpPr>
              <p:cNvPr id="8194" name="Group 434"/>
              <p:cNvGrpSpPr>
                <a:grpSpLocks/>
              </p:cNvGrpSpPr>
              <p:nvPr/>
            </p:nvGrpSpPr>
            <p:grpSpPr bwMode="auto">
              <a:xfrm>
                <a:off x="3357554" y="1278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96" name="Straight Connector 495"/>
                <p:cNvCxnSpPr/>
                <p:nvPr/>
              </p:nvCxnSpPr>
              <p:spPr>
                <a:xfrm>
                  <a:off x="3357554" y="1278781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7" name="Straight Connector 496"/>
                <p:cNvCxnSpPr/>
                <p:nvPr/>
              </p:nvCxnSpPr>
              <p:spPr>
                <a:xfrm>
                  <a:off x="3357554" y="1332756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97" name="Group 435"/>
              <p:cNvGrpSpPr>
                <a:grpSpLocks/>
              </p:cNvGrpSpPr>
              <p:nvPr/>
            </p:nvGrpSpPr>
            <p:grpSpPr bwMode="auto">
              <a:xfrm>
                <a:off x="3357554" y="1386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94" name="Straight Connector 493"/>
                <p:cNvCxnSpPr/>
                <p:nvPr/>
              </p:nvCxnSpPr>
              <p:spPr>
                <a:xfrm>
                  <a:off x="3357554" y="1278731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5" name="Straight Connector 494"/>
                <p:cNvCxnSpPr/>
                <p:nvPr/>
              </p:nvCxnSpPr>
              <p:spPr>
                <a:xfrm>
                  <a:off x="3357554" y="1332706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98" name="Group 438"/>
              <p:cNvGrpSpPr>
                <a:grpSpLocks/>
              </p:cNvGrpSpPr>
              <p:nvPr/>
            </p:nvGrpSpPr>
            <p:grpSpPr bwMode="auto">
              <a:xfrm>
                <a:off x="3357554" y="1494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92" name="Straight Connector 491"/>
                <p:cNvCxnSpPr/>
                <p:nvPr/>
              </p:nvCxnSpPr>
              <p:spPr>
                <a:xfrm>
                  <a:off x="3357554" y="1278680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3" name="Straight Connector 492"/>
                <p:cNvCxnSpPr/>
                <p:nvPr/>
              </p:nvCxnSpPr>
              <p:spPr>
                <a:xfrm>
                  <a:off x="3357554" y="1332655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99" name="Group 441"/>
              <p:cNvGrpSpPr>
                <a:grpSpLocks/>
              </p:cNvGrpSpPr>
              <p:nvPr/>
            </p:nvGrpSpPr>
            <p:grpSpPr bwMode="auto">
              <a:xfrm>
                <a:off x="3357554" y="1602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490" name="Straight Connector 489"/>
                <p:cNvCxnSpPr/>
                <p:nvPr/>
              </p:nvCxnSpPr>
              <p:spPr>
                <a:xfrm>
                  <a:off x="3357554" y="1278630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1" name="Straight Connector 490"/>
                <p:cNvCxnSpPr/>
                <p:nvPr/>
              </p:nvCxnSpPr>
              <p:spPr>
                <a:xfrm>
                  <a:off x="3357554" y="1332605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200" name="Group 497"/>
            <p:cNvGrpSpPr>
              <a:grpSpLocks/>
            </p:cNvGrpSpPr>
            <p:nvPr/>
          </p:nvGrpSpPr>
          <p:grpSpPr bwMode="auto">
            <a:xfrm>
              <a:off x="3357554" y="3438000"/>
              <a:ext cx="360000" cy="379588"/>
              <a:chOff x="3357554" y="1278000"/>
              <a:chExt cx="360000" cy="379588"/>
            </a:xfrm>
          </p:grpSpPr>
          <p:grpSp>
            <p:nvGrpSpPr>
              <p:cNvPr id="8201" name="Group 434"/>
              <p:cNvGrpSpPr>
                <a:grpSpLocks/>
              </p:cNvGrpSpPr>
              <p:nvPr/>
            </p:nvGrpSpPr>
            <p:grpSpPr bwMode="auto">
              <a:xfrm>
                <a:off x="3357554" y="1278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509" name="Straight Connector 508"/>
                <p:cNvCxnSpPr/>
                <p:nvPr/>
              </p:nvCxnSpPr>
              <p:spPr>
                <a:xfrm>
                  <a:off x="3357554" y="1278579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0" name="Straight Connector 509"/>
                <p:cNvCxnSpPr/>
                <p:nvPr/>
              </p:nvCxnSpPr>
              <p:spPr>
                <a:xfrm>
                  <a:off x="3357554" y="1332554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02" name="Group 435"/>
              <p:cNvGrpSpPr>
                <a:grpSpLocks/>
              </p:cNvGrpSpPr>
              <p:nvPr/>
            </p:nvGrpSpPr>
            <p:grpSpPr bwMode="auto">
              <a:xfrm>
                <a:off x="3357554" y="1386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507" name="Straight Connector 506"/>
                <p:cNvCxnSpPr/>
                <p:nvPr/>
              </p:nvCxnSpPr>
              <p:spPr>
                <a:xfrm>
                  <a:off x="3357554" y="1278529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8" name="Straight Connector 507"/>
                <p:cNvCxnSpPr/>
                <p:nvPr/>
              </p:nvCxnSpPr>
              <p:spPr>
                <a:xfrm>
                  <a:off x="3357554" y="1332504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03" name="Group 438"/>
              <p:cNvGrpSpPr>
                <a:grpSpLocks/>
              </p:cNvGrpSpPr>
              <p:nvPr/>
            </p:nvGrpSpPr>
            <p:grpSpPr bwMode="auto">
              <a:xfrm>
                <a:off x="3357554" y="1494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505" name="Straight Connector 504"/>
                <p:cNvCxnSpPr/>
                <p:nvPr/>
              </p:nvCxnSpPr>
              <p:spPr>
                <a:xfrm>
                  <a:off x="3357554" y="1278478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6" name="Straight Connector 505"/>
                <p:cNvCxnSpPr/>
                <p:nvPr/>
              </p:nvCxnSpPr>
              <p:spPr>
                <a:xfrm>
                  <a:off x="3357554" y="1332453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04" name="Group 441"/>
              <p:cNvGrpSpPr>
                <a:grpSpLocks/>
              </p:cNvGrpSpPr>
              <p:nvPr/>
            </p:nvGrpSpPr>
            <p:grpSpPr bwMode="auto">
              <a:xfrm>
                <a:off x="3357554" y="1602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503" name="Straight Connector 502"/>
                <p:cNvCxnSpPr/>
                <p:nvPr/>
              </p:nvCxnSpPr>
              <p:spPr>
                <a:xfrm>
                  <a:off x="3357554" y="1278428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4" name="Straight Connector 503"/>
                <p:cNvCxnSpPr/>
                <p:nvPr/>
              </p:nvCxnSpPr>
              <p:spPr>
                <a:xfrm>
                  <a:off x="3357554" y="1332403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205" name="Group 510"/>
            <p:cNvGrpSpPr>
              <a:grpSpLocks/>
            </p:cNvGrpSpPr>
            <p:nvPr/>
          </p:nvGrpSpPr>
          <p:grpSpPr bwMode="auto">
            <a:xfrm>
              <a:off x="3357554" y="3870000"/>
              <a:ext cx="360000" cy="379588"/>
              <a:chOff x="3357554" y="1278000"/>
              <a:chExt cx="360000" cy="379588"/>
            </a:xfrm>
          </p:grpSpPr>
          <p:grpSp>
            <p:nvGrpSpPr>
              <p:cNvPr id="8206" name="Group 434"/>
              <p:cNvGrpSpPr>
                <a:grpSpLocks/>
              </p:cNvGrpSpPr>
              <p:nvPr/>
            </p:nvGrpSpPr>
            <p:grpSpPr bwMode="auto">
              <a:xfrm>
                <a:off x="3357554" y="1278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522" name="Straight Connector 521"/>
                <p:cNvCxnSpPr/>
                <p:nvPr/>
              </p:nvCxnSpPr>
              <p:spPr>
                <a:xfrm>
                  <a:off x="3357554" y="1278378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3" name="Straight Connector 522"/>
                <p:cNvCxnSpPr/>
                <p:nvPr/>
              </p:nvCxnSpPr>
              <p:spPr>
                <a:xfrm>
                  <a:off x="3357554" y="1332353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07" name="Group 435"/>
              <p:cNvGrpSpPr>
                <a:grpSpLocks/>
              </p:cNvGrpSpPr>
              <p:nvPr/>
            </p:nvGrpSpPr>
            <p:grpSpPr bwMode="auto">
              <a:xfrm>
                <a:off x="3357554" y="1386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520" name="Straight Connector 519"/>
                <p:cNvCxnSpPr/>
                <p:nvPr/>
              </p:nvCxnSpPr>
              <p:spPr>
                <a:xfrm>
                  <a:off x="3357554" y="1278328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1" name="Straight Connector 520"/>
                <p:cNvCxnSpPr/>
                <p:nvPr/>
              </p:nvCxnSpPr>
              <p:spPr>
                <a:xfrm>
                  <a:off x="3357554" y="1332303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08" name="Group 438"/>
              <p:cNvGrpSpPr>
                <a:grpSpLocks/>
              </p:cNvGrpSpPr>
              <p:nvPr/>
            </p:nvGrpSpPr>
            <p:grpSpPr bwMode="auto">
              <a:xfrm>
                <a:off x="3357554" y="1494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518" name="Straight Connector 517"/>
                <p:cNvCxnSpPr/>
                <p:nvPr/>
              </p:nvCxnSpPr>
              <p:spPr>
                <a:xfrm>
                  <a:off x="3357554" y="1278277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9" name="Straight Connector 518"/>
                <p:cNvCxnSpPr/>
                <p:nvPr/>
              </p:nvCxnSpPr>
              <p:spPr>
                <a:xfrm>
                  <a:off x="3357554" y="1332252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09" name="Group 441"/>
              <p:cNvGrpSpPr>
                <a:grpSpLocks/>
              </p:cNvGrpSpPr>
              <p:nvPr/>
            </p:nvGrpSpPr>
            <p:grpSpPr bwMode="auto">
              <a:xfrm>
                <a:off x="3357554" y="1602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516" name="Straight Connector 515"/>
                <p:cNvCxnSpPr/>
                <p:nvPr/>
              </p:nvCxnSpPr>
              <p:spPr>
                <a:xfrm>
                  <a:off x="3357554" y="1278227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7" name="Straight Connector 516"/>
                <p:cNvCxnSpPr/>
                <p:nvPr/>
              </p:nvCxnSpPr>
              <p:spPr>
                <a:xfrm>
                  <a:off x="3357554" y="1332202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211" name="Group 523"/>
            <p:cNvGrpSpPr>
              <a:grpSpLocks/>
            </p:cNvGrpSpPr>
            <p:nvPr/>
          </p:nvGrpSpPr>
          <p:grpSpPr bwMode="auto">
            <a:xfrm>
              <a:off x="3357554" y="4302000"/>
              <a:ext cx="360000" cy="379588"/>
              <a:chOff x="3357554" y="1278000"/>
              <a:chExt cx="360000" cy="379588"/>
            </a:xfrm>
          </p:grpSpPr>
          <p:grpSp>
            <p:nvGrpSpPr>
              <p:cNvPr id="8213" name="Group 434"/>
              <p:cNvGrpSpPr>
                <a:grpSpLocks/>
              </p:cNvGrpSpPr>
              <p:nvPr/>
            </p:nvGrpSpPr>
            <p:grpSpPr bwMode="auto">
              <a:xfrm>
                <a:off x="3357554" y="1278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535" name="Straight Connector 534"/>
                <p:cNvCxnSpPr/>
                <p:nvPr/>
              </p:nvCxnSpPr>
              <p:spPr>
                <a:xfrm>
                  <a:off x="3357554" y="1278176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6" name="Straight Connector 535"/>
                <p:cNvCxnSpPr/>
                <p:nvPr/>
              </p:nvCxnSpPr>
              <p:spPr>
                <a:xfrm>
                  <a:off x="3357554" y="1332151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16" name="Group 435"/>
              <p:cNvGrpSpPr>
                <a:grpSpLocks/>
              </p:cNvGrpSpPr>
              <p:nvPr/>
            </p:nvGrpSpPr>
            <p:grpSpPr bwMode="auto">
              <a:xfrm>
                <a:off x="3357554" y="1386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533" name="Straight Connector 532"/>
                <p:cNvCxnSpPr/>
                <p:nvPr/>
              </p:nvCxnSpPr>
              <p:spPr>
                <a:xfrm>
                  <a:off x="3357554" y="1278126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4" name="Straight Connector 533"/>
                <p:cNvCxnSpPr/>
                <p:nvPr/>
              </p:nvCxnSpPr>
              <p:spPr>
                <a:xfrm>
                  <a:off x="3357554" y="1332101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17" name="Group 438"/>
              <p:cNvGrpSpPr>
                <a:grpSpLocks/>
              </p:cNvGrpSpPr>
              <p:nvPr/>
            </p:nvGrpSpPr>
            <p:grpSpPr bwMode="auto">
              <a:xfrm>
                <a:off x="3357554" y="1494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531" name="Straight Connector 530"/>
                <p:cNvCxnSpPr/>
                <p:nvPr/>
              </p:nvCxnSpPr>
              <p:spPr>
                <a:xfrm>
                  <a:off x="3357554" y="1278075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2" name="Straight Connector 531"/>
                <p:cNvCxnSpPr/>
                <p:nvPr/>
              </p:nvCxnSpPr>
              <p:spPr>
                <a:xfrm>
                  <a:off x="3357554" y="1332050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18" name="Group 441"/>
              <p:cNvGrpSpPr>
                <a:grpSpLocks/>
              </p:cNvGrpSpPr>
              <p:nvPr/>
            </p:nvGrpSpPr>
            <p:grpSpPr bwMode="auto">
              <a:xfrm>
                <a:off x="3357554" y="1602000"/>
                <a:ext cx="360000" cy="55588"/>
                <a:chOff x="3357554" y="1278000"/>
                <a:chExt cx="360000" cy="55588"/>
              </a:xfrm>
            </p:grpSpPr>
            <p:cxnSp>
              <p:nvCxnSpPr>
                <p:cNvPr id="529" name="Straight Connector 528"/>
                <p:cNvCxnSpPr/>
                <p:nvPr/>
              </p:nvCxnSpPr>
              <p:spPr>
                <a:xfrm>
                  <a:off x="3357554" y="1278025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0" name="Straight Connector 529"/>
                <p:cNvCxnSpPr/>
                <p:nvPr/>
              </p:nvCxnSpPr>
              <p:spPr>
                <a:xfrm>
                  <a:off x="3357554" y="1332000"/>
                  <a:ext cx="36000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58" name="Left Brace 257"/>
          <p:cNvSpPr/>
          <p:nvPr/>
        </p:nvSpPr>
        <p:spPr>
          <a:xfrm>
            <a:off x="3143250" y="1098534"/>
            <a:ext cx="260350" cy="3500437"/>
          </a:xfrm>
          <a:prstGeom prst="leftBrace">
            <a:avLst>
              <a:gd name="adj1" fmla="val 8333"/>
              <a:gd name="adj2" fmla="val 8173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3" name="Right Arrow 262"/>
          <p:cNvSpPr/>
          <p:nvPr/>
        </p:nvSpPr>
        <p:spPr>
          <a:xfrm>
            <a:off x="8572500" y="4241784"/>
            <a:ext cx="428625" cy="4603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212" name="Text Box 11"/>
          <p:cNvSpPr txBox="1">
            <a:spLocks noChangeArrowheads="1"/>
          </p:cNvSpPr>
          <p:nvPr/>
        </p:nvSpPr>
        <p:spPr bwMode="auto">
          <a:xfrm>
            <a:off x="8572500" y="3857628"/>
            <a:ext cx="6429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/>
              <a:t>PC</a:t>
            </a:r>
          </a:p>
        </p:txBody>
      </p:sp>
      <p:cxnSp>
        <p:nvCxnSpPr>
          <p:cNvPr id="276" name="Straight Connector 275"/>
          <p:cNvCxnSpPr/>
          <p:nvPr/>
        </p:nvCxnSpPr>
        <p:spPr>
          <a:xfrm rot="5400000">
            <a:off x="6180934" y="4849014"/>
            <a:ext cx="498487" cy="15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 rot="5400000">
            <a:off x="8323271" y="4848228"/>
            <a:ext cx="500077" cy="15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Arrow Connector 277"/>
          <p:cNvCxnSpPr/>
          <p:nvPr/>
        </p:nvCxnSpPr>
        <p:spPr>
          <a:xfrm>
            <a:off x="6429375" y="5027608"/>
            <a:ext cx="2143125" cy="158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19" name="Text Box 7"/>
          <p:cNvSpPr txBox="1">
            <a:spLocks noChangeArrowheads="1"/>
          </p:cNvSpPr>
          <p:nvPr/>
        </p:nvSpPr>
        <p:spPr bwMode="auto">
          <a:xfrm>
            <a:off x="7011859" y="4598980"/>
            <a:ext cx="11320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4,8 </a:t>
            </a:r>
            <a:r>
              <a:rPr lang="pl-PL" sz="2400">
                <a:latin typeface="Calibri" pitchFamily="34" charset="0"/>
              </a:rPr>
              <a:t>mm</a:t>
            </a:r>
          </a:p>
        </p:txBody>
      </p:sp>
      <p:sp>
        <p:nvSpPr>
          <p:cNvPr id="298" name="Text Box 9"/>
          <p:cNvSpPr txBox="1">
            <a:spLocks noChangeArrowheads="1"/>
          </p:cNvSpPr>
          <p:nvPr/>
        </p:nvSpPr>
        <p:spPr bwMode="auto">
          <a:xfrm>
            <a:off x="377794" y="1000108"/>
            <a:ext cx="16241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400" smtClean="0"/>
              <a:t>gain: 1500</a:t>
            </a:r>
            <a:endParaRPr lang="pl-PL" sz="2400"/>
          </a:p>
        </p:txBody>
      </p:sp>
      <p:sp>
        <p:nvSpPr>
          <p:cNvPr id="299" name="Text Box 11"/>
          <p:cNvSpPr txBox="1">
            <a:spLocks noChangeArrowheads="1"/>
          </p:cNvSpPr>
          <p:nvPr/>
        </p:nvSpPr>
        <p:spPr bwMode="auto">
          <a:xfrm>
            <a:off x="333343" y="2038333"/>
            <a:ext cx="30241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/>
              <a:t>100-2000 </a:t>
            </a:r>
            <a:r>
              <a:rPr lang="pl-PL" sz="2400"/>
              <a:t>Hz</a:t>
            </a:r>
          </a:p>
        </p:txBody>
      </p:sp>
      <p:sp>
        <p:nvSpPr>
          <p:cNvPr id="300" name="Oval 53"/>
          <p:cNvSpPr>
            <a:spLocks noChangeArrowheads="1"/>
          </p:cNvSpPr>
          <p:nvPr/>
        </p:nvSpPr>
        <p:spPr bwMode="auto">
          <a:xfrm>
            <a:off x="142844" y="116679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302" name="Oval 53"/>
          <p:cNvSpPr>
            <a:spLocks noChangeArrowheads="1"/>
          </p:cNvSpPr>
          <p:nvPr/>
        </p:nvSpPr>
        <p:spPr bwMode="auto">
          <a:xfrm>
            <a:off x="142844" y="1676383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304" name="Text Box 9"/>
          <p:cNvSpPr txBox="1">
            <a:spLocks noChangeArrowheads="1"/>
          </p:cNvSpPr>
          <p:nvPr/>
        </p:nvSpPr>
        <p:spPr bwMode="auto">
          <a:xfrm>
            <a:off x="357156" y="1443020"/>
            <a:ext cx="19399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400" smtClean="0"/>
              <a:t>noise: ~5 </a:t>
            </a:r>
            <a:r>
              <a:rPr lang="en-US" sz="2800">
                <a:cs typeface="Arial" charset="0"/>
                <a:sym typeface="Symbol" pitchFamily="18" charset="2"/>
              </a:rPr>
              <a:t></a:t>
            </a:r>
            <a:r>
              <a:rPr lang="pl-PL" sz="2400">
                <a:cs typeface="Arial" charset="0"/>
                <a:sym typeface="Symbol" pitchFamily="18" charset="2"/>
              </a:rPr>
              <a:t>V</a:t>
            </a:r>
            <a:endParaRPr lang="pl-PL" sz="2400"/>
          </a:p>
        </p:txBody>
      </p:sp>
      <p:sp>
        <p:nvSpPr>
          <p:cNvPr id="307" name="Oval 53"/>
          <p:cNvSpPr>
            <a:spLocks noChangeArrowheads="1"/>
          </p:cNvSpPr>
          <p:nvPr/>
        </p:nvSpPr>
        <p:spPr bwMode="auto">
          <a:xfrm>
            <a:off x="142844" y="221454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309" name="Oval 53"/>
          <p:cNvSpPr>
            <a:spLocks noChangeArrowheads="1"/>
          </p:cNvSpPr>
          <p:nvPr/>
        </p:nvSpPr>
        <p:spPr bwMode="auto">
          <a:xfrm>
            <a:off x="142844" y="2752708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326" name="Text Box 9"/>
          <p:cNvSpPr txBox="1">
            <a:spLocks noChangeArrowheads="1"/>
          </p:cNvSpPr>
          <p:nvPr/>
        </p:nvSpPr>
        <p:spPr bwMode="auto">
          <a:xfrm>
            <a:off x="357156" y="2576495"/>
            <a:ext cx="26432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/>
              <a:t>sampling 20 kHz / channel</a:t>
            </a:r>
            <a:endParaRPr lang="pl-PL" sz="2400"/>
          </a:p>
        </p:txBody>
      </p:sp>
      <p:sp>
        <p:nvSpPr>
          <p:cNvPr id="266" name="Text Box 14"/>
          <p:cNvSpPr txBox="1">
            <a:spLocks noChangeArrowheads="1"/>
          </p:cNvSpPr>
          <p:nvPr/>
        </p:nvSpPr>
        <p:spPr bwMode="auto">
          <a:xfrm>
            <a:off x="285720" y="5310388"/>
            <a:ext cx="5857885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pl-PL" sz="2000">
                <a:latin typeface="Calibri" pitchFamily="34" charset="0"/>
                <a:cs typeface="Arial" pitchFamily="34" charset="0"/>
              </a:rPr>
              <a:t>Dąbrowski W, et al: </a:t>
            </a:r>
            <a:r>
              <a:rPr lang="pl-PL" sz="2000" i="1">
                <a:latin typeface="Calibri" pitchFamily="34" charset="0"/>
                <a:cs typeface="Arial" pitchFamily="34" charset="0"/>
              </a:rPr>
              <a:t>A low-noise multichannel integrated circuit for recording neuronal signals using microelectrode arrays</a:t>
            </a:r>
            <a:r>
              <a:rPr lang="fr-FR" sz="2000">
                <a:latin typeface="Calibri" pitchFamily="34" charset="0"/>
                <a:cs typeface="Arial" pitchFamily="34" charset="0"/>
              </a:rPr>
              <a:t>.</a:t>
            </a:r>
            <a:r>
              <a:rPr lang="en-US" sz="2000">
                <a:latin typeface="Calibri" pitchFamily="34" charset="0"/>
                <a:cs typeface="Arial" pitchFamily="34" charset="0"/>
              </a:rPr>
              <a:t> </a:t>
            </a:r>
            <a:r>
              <a:rPr lang="pl-PL" sz="2000">
                <a:latin typeface="Calibri" pitchFamily="34" charset="0"/>
                <a:cs typeface="Arial" pitchFamily="34" charset="0"/>
              </a:rPr>
              <a:t>Biosensors &amp; Bioelectronics, 2004.</a:t>
            </a:r>
            <a:endParaRPr lang="en-US" sz="200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67" name="Rectangle 15"/>
          <p:cNvSpPr>
            <a:spLocks noChangeArrowheads="1"/>
          </p:cNvSpPr>
          <p:nvPr/>
        </p:nvSpPr>
        <p:spPr bwMode="auto">
          <a:xfrm>
            <a:off x="285720" y="5310389"/>
            <a:ext cx="5786447" cy="1258912"/>
          </a:xfrm>
          <a:prstGeom prst="rect">
            <a:avLst/>
          </a:prstGeom>
          <a:noFill/>
          <a:ln w="25400">
            <a:solidFill>
              <a:srgbClr val="1319C9"/>
            </a:solidFill>
            <a:miter lim="800000"/>
            <a:headEnd/>
            <a:tailEnd type="none" w="lg" len="med"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268" name="Text Box 52"/>
          <p:cNvSpPr txBox="1">
            <a:spLocks noChangeArrowheads="1"/>
          </p:cNvSpPr>
          <p:nvPr/>
        </p:nvSpPr>
        <p:spPr bwMode="auto">
          <a:xfrm>
            <a:off x="3143240" y="214290"/>
            <a:ext cx="2928958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512-electrode system</a:t>
            </a:r>
            <a:endParaRPr lang="pl-PL" sz="2400">
              <a:latin typeface="Calibri" pitchFamily="34" charset="0"/>
            </a:endParaRPr>
          </a:p>
        </p:txBody>
      </p:sp>
      <p:sp>
        <p:nvSpPr>
          <p:cNvPr id="270" name="Text Box 11"/>
          <p:cNvSpPr txBox="1">
            <a:spLocks noChangeArrowheads="1"/>
          </p:cNvSpPr>
          <p:nvPr/>
        </p:nvSpPr>
        <p:spPr bwMode="auto">
          <a:xfrm>
            <a:off x="571472" y="3714752"/>
            <a:ext cx="2667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smtClean="0"/>
              <a:t>conenctions to </a:t>
            </a:r>
            <a:r>
              <a:rPr lang="pl-PL" sz="2400"/>
              <a:t>64</a:t>
            </a:r>
          </a:p>
          <a:p>
            <a:r>
              <a:rPr lang="pl-PL" sz="2400" smtClean="0"/>
              <a:t>electrodes</a:t>
            </a:r>
            <a:endParaRPr lang="pl-PL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3" name="Picture 28" descr="C:\Documents and Settings\hottowy\Pulpit\Stanford_files\512RecSystem.jpg"/>
          <p:cNvPicPr>
            <a:picLocks noChangeAspect="1" noChangeArrowheads="1"/>
          </p:cNvPicPr>
          <p:nvPr/>
        </p:nvPicPr>
        <p:blipFill>
          <a:blip r:embed="rId3">
            <a:lum bright="10000" contrast="-6000"/>
          </a:blip>
          <a:srcRect/>
          <a:stretch>
            <a:fillRect/>
          </a:stretch>
        </p:blipFill>
        <p:spPr bwMode="auto">
          <a:xfrm>
            <a:off x="214313" y="1371600"/>
            <a:ext cx="5181600" cy="51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16"/>
          <p:cNvSpPr>
            <a:spLocks noChangeShapeType="1"/>
          </p:cNvSpPr>
          <p:nvPr/>
        </p:nvSpPr>
        <p:spPr bwMode="auto">
          <a:xfrm flipV="1">
            <a:off x="214282" y="1019156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 flipV="1">
            <a:off x="5357818" y="977881"/>
            <a:ext cx="0" cy="5746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2209795" y="757222"/>
            <a:ext cx="7841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9 cm</a:t>
            </a:r>
            <a:endParaRPr lang="pl-PL" sz="2400">
              <a:latin typeface="Calibri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14282" y="1142984"/>
            <a:ext cx="5143536" cy="158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2"/>
          <p:cNvSpPr txBox="1">
            <a:spLocks noChangeArrowheads="1"/>
          </p:cNvSpPr>
          <p:nvPr/>
        </p:nvSpPr>
        <p:spPr bwMode="auto">
          <a:xfrm>
            <a:off x="3143240" y="214290"/>
            <a:ext cx="2928958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512-electrode system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7" name="Picture 28" descr="C:\Documents and Settings\hottowy\Pulpit\Stanford_files\512RecSystem.jpg"/>
          <p:cNvPicPr>
            <a:picLocks noChangeAspect="1" noChangeArrowheads="1"/>
          </p:cNvPicPr>
          <p:nvPr/>
        </p:nvPicPr>
        <p:blipFill>
          <a:blip r:embed="rId3">
            <a:lum bright="10000" contrast="-6000"/>
          </a:blip>
          <a:srcRect/>
          <a:stretch>
            <a:fillRect/>
          </a:stretch>
        </p:blipFill>
        <p:spPr bwMode="auto">
          <a:xfrm>
            <a:off x="214313" y="1371600"/>
            <a:ext cx="5181600" cy="51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29" descr="F:\MEA_2010\512_arra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75" y="976313"/>
            <a:ext cx="1503363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Rectangle 37"/>
          <p:cNvSpPr>
            <a:spLocks noChangeArrowheads="1"/>
          </p:cNvSpPr>
          <p:nvPr/>
        </p:nvSpPr>
        <p:spPr bwMode="auto">
          <a:xfrm>
            <a:off x="2803525" y="3832225"/>
            <a:ext cx="76200" cy="1524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11270" name="Line 38"/>
          <p:cNvSpPr>
            <a:spLocks noChangeShapeType="1"/>
          </p:cNvSpPr>
          <p:nvPr/>
        </p:nvSpPr>
        <p:spPr bwMode="auto">
          <a:xfrm flipH="1">
            <a:off x="2928938" y="2500313"/>
            <a:ext cx="2857500" cy="13573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142875" y="5700730"/>
            <a:ext cx="5334000" cy="22860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 type="none" w="lg" len="lg"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71438" y="5822950"/>
            <a:ext cx="5791200" cy="958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pl-PL" sz="2000">
                <a:latin typeface="Calibri" pitchFamily="34" charset="0"/>
              </a:rPr>
              <a:t>Litke AM, et al: </a:t>
            </a:r>
            <a:r>
              <a:rPr lang="pl-PL" sz="2000" i="1">
                <a:latin typeface="Calibri" pitchFamily="34" charset="0"/>
              </a:rPr>
              <a:t>What does the eye tell the brain?: Development of a system for the large-scale recording of retinal output activity.</a:t>
            </a:r>
            <a:r>
              <a:rPr lang="en-US" sz="2000">
                <a:latin typeface="Calibri" pitchFamily="34" charset="0"/>
                <a:cs typeface="Times New Roman" pitchFamily="18" charset="0"/>
              </a:rPr>
              <a:t> </a:t>
            </a:r>
            <a:r>
              <a:rPr lang="pl-PL" sz="2000">
                <a:latin typeface="Calibri" pitchFamily="34" charset="0"/>
                <a:cs typeface="Times New Roman" pitchFamily="18" charset="0"/>
              </a:rPr>
              <a:t>IEEE Trans Nuc Sci</a:t>
            </a:r>
            <a:r>
              <a:rPr lang="pl-PL" sz="2000">
                <a:latin typeface="Calibri" pitchFamily="34" charset="0"/>
              </a:rPr>
              <a:t>, 2004.</a:t>
            </a:r>
            <a:endParaRPr lang="en-US" sz="2000">
              <a:latin typeface="Calibri" pitchFamily="34" charset="0"/>
            </a:endParaRPr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71438" y="5791200"/>
            <a:ext cx="5715000" cy="990600"/>
          </a:xfrm>
          <a:prstGeom prst="rect">
            <a:avLst/>
          </a:prstGeom>
          <a:noFill/>
          <a:ln w="25400">
            <a:solidFill>
              <a:srgbClr val="1319C9"/>
            </a:solidFill>
            <a:miter lim="800000"/>
            <a:headEnd/>
            <a:tailEnd type="none" w="lg" len="med"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10" name="Line 16"/>
          <p:cNvSpPr>
            <a:spLocks noChangeShapeType="1"/>
          </p:cNvSpPr>
          <p:nvPr/>
        </p:nvSpPr>
        <p:spPr bwMode="auto">
          <a:xfrm flipV="1">
            <a:off x="214282" y="1019156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17"/>
          <p:cNvSpPr>
            <a:spLocks noChangeShapeType="1"/>
          </p:cNvSpPr>
          <p:nvPr/>
        </p:nvSpPr>
        <p:spPr bwMode="auto">
          <a:xfrm flipV="1">
            <a:off x="5357818" y="977881"/>
            <a:ext cx="0" cy="5746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14282" y="1142984"/>
            <a:ext cx="5143536" cy="158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2209795" y="757222"/>
            <a:ext cx="7841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9 cm</a:t>
            </a:r>
            <a:endParaRPr lang="pl-PL" sz="2400">
              <a:latin typeface="Calibri" pitchFamily="34" charset="0"/>
            </a:endParaRPr>
          </a:p>
        </p:txBody>
      </p:sp>
      <p:sp>
        <p:nvSpPr>
          <p:cNvPr id="16" name="Text Box 52"/>
          <p:cNvSpPr txBox="1">
            <a:spLocks noChangeArrowheads="1"/>
          </p:cNvSpPr>
          <p:nvPr/>
        </p:nvSpPr>
        <p:spPr bwMode="auto">
          <a:xfrm>
            <a:off x="3143240" y="214290"/>
            <a:ext cx="2928958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512-electrode system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5" name="Picture 28" descr="C:\Documents and Settings\hottowy\Pulpit\Stanford_files\512RecSystem.jpg"/>
          <p:cNvPicPr>
            <a:picLocks noChangeAspect="1" noChangeArrowheads="1"/>
          </p:cNvPicPr>
          <p:nvPr/>
        </p:nvPicPr>
        <p:blipFill>
          <a:blip r:embed="rId3">
            <a:lum bright="10000" contrast="-6000"/>
          </a:blip>
          <a:srcRect/>
          <a:stretch>
            <a:fillRect/>
          </a:stretch>
        </p:blipFill>
        <p:spPr bwMode="auto">
          <a:xfrm>
            <a:off x="214313" y="1371600"/>
            <a:ext cx="5181600" cy="51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29" descr="F:\MEA_2010\512_arra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75" y="976313"/>
            <a:ext cx="1503363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Rectangle 37"/>
          <p:cNvSpPr>
            <a:spLocks noChangeArrowheads="1"/>
          </p:cNvSpPr>
          <p:nvPr/>
        </p:nvSpPr>
        <p:spPr bwMode="auto">
          <a:xfrm>
            <a:off x="2803525" y="3832225"/>
            <a:ext cx="76200" cy="1524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13318" name="Line 38"/>
          <p:cNvSpPr>
            <a:spLocks noChangeShapeType="1"/>
          </p:cNvSpPr>
          <p:nvPr/>
        </p:nvSpPr>
        <p:spPr bwMode="auto">
          <a:xfrm flipH="1">
            <a:off x="2928938" y="2500313"/>
            <a:ext cx="2857500" cy="13573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13319" name="Group 154"/>
          <p:cNvGrpSpPr>
            <a:grpSpLocks noChangeAspect="1"/>
          </p:cNvGrpSpPr>
          <p:nvPr/>
        </p:nvGrpSpPr>
        <p:grpSpPr bwMode="auto">
          <a:xfrm>
            <a:off x="5857875" y="4071938"/>
            <a:ext cx="3114675" cy="2711450"/>
            <a:chOff x="1000100" y="2688198"/>
            <a:chExt cx="4152520" cy="3616314"/>
          </a:xfrm>
        </p:grpSpPr>
        <p:pic>
          <p:nvPicPr>
            <p:cNvPr id="13325" name="Picture 248" descr="G:\oko\Neuro64\oko64.gi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14976" y="2714620"/>
              <a:ext cx="2137644" cy="349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6" name="Picture 249" descr="G:\oko\Neuro64\plat64_ver.gif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000100" y="2714620"/>
              <a:ext cx="1472930" cy="352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327" name="Group 359"/>
            <p:cNvGrpSpPr>
              <a:grpSpLocks/>
            </p:cNvGrpSpPr>
            <p:nvPr/>
          </p:nvGrpSpPr>
          <p:grpSpPr bwMode="auto">
            <a:xfrm>
              <a:off x="2428858" y="2688198"/>
              <a:ext cx="642948" cy="3616314"/>
              <a:chOff x="5857882" y="1188000"/>
              <a:chExt cx="642948" cy="3616314"/>
            </a:xfrm>
          </p:grpSpPr>
          <p:grpSp>
            <p:nvGrpSpPr>
              <p:cNvPr id="13328" name="Group 307"/>
              <p:cNvGrpSpPr>
                <a:grpSpLocks/>
              </p:cNvGrpSpPr>
              <p:nvPr/>
            </p:nvGrpSpPr>
            <p:grpSpPr bwMode="auto">
              <a:xfrm>
                <a:off x="5857882" y="1188000"/>
                <a:ext cx="642946" cy="1024314"/>
                <a:chOff x="5857882" y="1188000"/>
                <a:chExt cx="642946" cy="1024314"/>
              </a:xfrm>
            </p:grpSpPr>
            <p:sp>
              <p:nvSpPr>
                <p:cNvPr id="211" name="Arc 210"/>
                <p:cNvSpPr/>
                <p:nvPr/>
              </p:nvSpPr>
              <p:spPr>
                <a:xfrm>
                  <a:off x="5857743" y="1188000"/>
                  <a:ext cx="643409" cy="213845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12" name="Arc 211"/>
                <p:cNvSpPr/>
                <p:nvPr/>
              </p:nvSpPr>
              <p:spPr>
                <a:xfrm>
                  <a:off x="5857743" y="1243049"/>
                  <a:ext cx="643409" cy="213845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13" name="Arc 212"/>
                <p:cNvSpPr/>
                <p:nvPr/>
              </p:nvSpPr>
              <p:spPr>
                <a:xfrm>
                  <a:off x="5857743" y="1295981"/>
                  <a:ext cx="643409" cy="213846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14" name="Arc 213"/>
                <p:cNvSpPr/>
                <p:nvPr/>
              </p:nvSpPr>
              <p:spPr>
                <a:xfrm>
                  <a:off x="5857743" y="1351030"/>
                  <a:ext cx="643409" cy="213846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15" name="Arc 214"/>
                <p:cNvSpPr/>
                <p:nvPr/>
              </p:nvSpPr>
              <p:spPr>
                <a:xfrm>
                  <a:off x="5857743" y="1403963"/>
                  <a:ext cx="643409" cy="213845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16" name="Arc 215"/>
                <p:cNvSpPr/>
                <p:nvPr/>
              </p:nvSpPr>
              <p:spPr>
                <a:xfrm>
                  <a:off x="5857743" y="1459012"/>
                  <a:ext cx="643409" cy="213845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17" name="Arc 216"/>
                <p:cNvSpPr/>
                <p:nvPr/>
              </p:nvSpPr>
              <p:spPr>
                <a:xfrm>
                  <a:off x="5857743" y="1511943"/>
                  <a:ext cx="643409" cy="213846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18" name="Arc 217"/>
                <p:cNvSpPr/>
                <p:nvPr/>
              </p:nvSpPr>
              <p:spPr>
                <a:xfrm>
                  <a:off x="5857743" y="1566992"/>
                  <a:ext cx="643409" cy="213846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19" name="Arc 218"/>
                <p:cNvSpPr/>
                <p:nvPr/>
              </p:nvSpPr>
              <p:spPr>
                <a:xfrm>
                  <a:off x="5857743" y="1619925"/>
                  <a:ext cx="643409" cy="213845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20" name="Arc 219"/>
                <p:cNvSpPr/>
                <p:nvPr/>
              </p:nvSpPr>
              <p:spPr>
                <a:xfrm>
                  <a:off x="5857743" y="1674974"/>
                  <a:ext cx="643409" cy="213845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21" name="Arc 220"/>
                <p:cNvSpPr/>
                <p:nvPr/>
              </p:nvSpPr>
              <p:spPr>
                <a:xfrm>
                  <a:off x="5857743" y="1727906"/>
                  <a:ext cx="643409" cy="213846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22" name="Arc 221"/>
                <p:cNvSpPr/>
                <p:nvPr/>
              </p:nvSpPr>
              <p:spPr>
                <a:xfrm>
                  <a:off x="5857743" y="1782955"/>
                  <a:ext cx="643409" cy="213846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23" name="Arc 222"/>
                <p:cNvSpPr/>
                <p:nvPr/>
              </p:nvSpPr>
              <p:spPr>
                <a:xfrm>
                  <a:off x="5857743" y="1835888"/>
                  <a:ext cx="643409" cy="213845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24" name="Arc 223"/>
                <p:cNvSpPr/>
                <p:nvPr/>
              </p:nvSpPr>
              <p:spPr>
                <a:xfrm>
                  <a:off x="5857743" y="1890937"/>
                  <a:ext cx="643409" cy="213845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25" name="Arc 224"/>
                <p:cNvSpPr/>
                <p:nvPr/>
              </p:nvSpPr>
              <p:spPr>
                <a:xfrm>
                  <a:off x="5857743" y="1943868"/>
                  <a:ext cx="643409" cy="213846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26" name="Arc 225"/>
                <p:cNvSpPr/>
                <p:nvPr/>
              </p:nvSpPr>
              <p:spPr>
                <a:xfrm>
                  <a:off x="5857743" y="1998918"/>
                  <a:ext cx="643409" cy="213846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13329" name="Group 308"/>
              <p:cNvGrpSpPr>
                <a:grpSpLocks/>
              </p:cNvGrpSpPr>
              <p:nvPr/>
            </p:nvGrpSpPr>
            <p:grpSpPr bwMode="auto">
              <a:xfrm>
                <a:off x="5857884" y="2052000"/>
                <a:ext cx="642946" cy="1024314"/>
                <a:chOff x="5857882" y="1188000"/>
                <a:chExt cx="642946" cy="1024314"/>
              </a:xfrm>
            </p:grpSpPr>
            <p:sp>
              <p:nvSpPr>
                <p:cNvPr id="195" name="Arc 194"/>
                <p:cNvSpPr/>
                <p:nvPr/>
              </p:nvSpPr>
              <p:spPr>
                <a:xfrm>
                  <a:off x="5857741" y="1187851"/>
                  <a:ext cx="643409" cy="213845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96" name="Arc 195"/>
                <p:cNvSpPr/>
                <p:nvPr/>
              </p:nvSpPr>
              <p:spPr>
                <a:xfrm>
                  <a:off x="5857741" y="1242900"/>
                  <a:ext cx="643409" cy="213845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97" name="Arc 196"/>
                <p:cNvSpPr/>
                <p:nvPr/>
              </p:nvSpPr>
              <p:spPr>
                <a:xfrm>
                  <a:off x="5857741" y="1295831"/>
                  <a:ext cx="643409" cy="213846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98" name="Arc 197"/>
                <p:cNvSpPr/>
                <p:nvPr/>
              </p:nvSpPr>
              <p:spPr>
                <a:xfrm>
                  <a:off x="5857741" y="1350881"/>
                  <a:ext cx="643409" cy="213846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99" name="Arc 198"/>
                <p:cNvSpPr/>
                <p:nvPr/>
              </p:nvSpPr>
              <p:spPr>
                <a:xfrm>
                  <a:off x="5857741" y="1403813"/>
                  <a:ext cx="643409" cy="213845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00" name="Arc 199"/>
                <p:cNvSpPr/>
                <p:nvPr/>
              </p:nvSpPr>
              <p:spPr>
                <a:xfrm>
                  <a:off x="5857741" y="1458862"/>
                  <a:ext cx="643409" cy="213845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01" name="Arc 200"/>
                <p:cNvSpPr/>
                <p:nvPr/>
              </p:nvSpPr>
              <p:spPr>
                <a:xfrm>
                  <a:off x="5857741" y="1511794"/>
                  <a:ext cx="643409" cy="213846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02" name="Arc 201"/>
                <p:cNvSpPr/>
                <p:nvPr/>
              </p:nvSpPr>
              <p:spPr>
                <a:xfrm>
                  <a:off x="5857741" y="1566843"/>
                  <a:ext cx="643409" cy="213846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03" name="Arc 202"/>
                <p:cNvSpPr/>
                <p:nvPr/>
              </p:nvSpPr>
              <p:spPr>
                <a:xfrm>
                  <a:off x="5857741" y="1619776"/>
                  <a:ext cx="643409" cy="213845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04" name="Arc 203"/>
                <p:cNvSpPr/>
                <p:nvPr/>
              </p:nvSpPr>
              <p:spPr>
                <a:xfrm>
                  <a:off x="5857741" y="1674825"/>
                  <a:ext cx="643409" cy="213845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05" name="Arc 204"/>
                <p:cNvSpPr/>
                <p:nvPr/>
              </p:nvSpPr>
              <p:spPr>
                <a:xfrm>
                  <a:off x="5857741" y="1727756"/>
                  <a:ext cx="643409" cy="213846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06" name="Arc 205"/>
                <p:cNvSpPr/>
                <p:nvPr/>
              </p:nvSpPr>
              <p:spPr>
                <a:xfrm>
                  <a:off x="5857741" y="1782806"/>
                  <a:ext cx="643409" cy="213846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07" name="Arc 206"/>
                <p:cNvSpPr/>
                <p:nvPr/>
              </p:nvSpPr>
              <p:spPr>
                <a:xfrm>
                  <a:off x="5857741" y="1835738"/>
                  <a:ext cx="643409" cy="213845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08" name="Arc 207"/>
                <p:cNvSpPr/>
                <p:nvPr/>
              </p:nvSpPr>
              <p:spPr>
                <a:xfrm>
                  <a:off x="5857741" y="1890788"/>
                  <a:ext cx="643409" cy="213845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09" name="Arc 208"/>
                <p:cNvSpPr/>
                <p:nvPr/>
              </p:nvSpPr>
              <p:spPr>
                <a:xfrm>
                  <a:off x="5857741" y="1943719"/>
                  <a:ext cx="643409" cy="213846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10" name="Arc 209"/>
                <p:cNvSpPr/>
                <p:nvPr/>
              </p:nvSpPr>
              <p:spPr>
                <a:xfrm>
                  <a:off x="5857741" y="1998768"/>
                  <a:ext cx="643409" cy="213846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13330" name="Group 325"/>
              <p:cNvGrpSpPr>
                <a:grpSpLocks/>
              </p:cNvGrpSpPr>
              <p:nvPr/>
            </p:nvGrpSpPr>
            <p:grpSpPr bwMode="auto">
              <a:xfrm>
                <a:off x="5857884" y="2916000"/>
                <a:ext cx="642946" cy="1024314"/>
                <a:chOff x="5857882" y="1188000"/>
                <a:chExt cx="642946" cy="1024314"/>
              </a:xfrm>
            </p:grpSpPr>
            <p:sp>
              <p:nvSpPr>
                <p:cNvPr id="179" name="Arc 178"/>
                <p:cNvSpPr/>
                <p:nvPr/>
              </p:nvSpPr>
              <p:spPr>
                <a:xfrm>
                  <a:off x="5857741" y="1187700"/>
                  <a:ext cx="643409" cy="213845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80" name="Arc 179"/>
                <p:cNvSpPr/>
                <p:nvPr/>
              </p:nvSpPr>
              <p:spPr>
                <a:xfrm>
                  <a:off x="5857741" y="1242749"/>
                  <a:ext cx="643409" cy="213845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81" name="Arc 180"/>
                <p:cNvSpPr/>
                <p:nvPr/>
              </p:nvSpPr>
              <p:spPr>
                <a:xfrm>
                  <a:off x="5857741" y="1295681"/>
                  <a:ext cx="643409" cy="213846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82" name="Arc 181"/>
                <p:cNvSpPr/>
                <p:nvPr/>
              </p:nvSpPr>
              <p:spPr>
                <a:xfrm>
                  <a:off x="5857741" y="1350730"/>
                  <a:ext cx="643409" cy="213846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83" name="Arc 182"/>
                <p:cNvSpPr/>
                <p:nvPr/>
              </p:nvSpPr>
              <p:spPr>
                <a:xfrm>
                  <a:off x="5857741" y="1403662"/>
                  <a:ext cx="643409" cy="213845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84" name="Arc 183"/>
                <p:cNvSpPr/>
                <p:nvPr/>
              </p:nvSpPr>
              <p:spPr>
                <a:xfrm>
                  <a:off x="5857741" y="1458712"/>
                  <a:ext cx="643409" cy="213845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85" name="Arc 184"/>
                <p:cNvSpPr/>
                <p:nvPr/>
              </p:nvSpPr>
              <p:spPr>
                <a:xfrm>
                  <a:off x="5857741" y="1511643"/>
                  <a:ext cx="643409" cy="213846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86" name="Arc 185"/>
                <p:cNvSpPr/>
                <p:nvPr/>
              </p:nvSpPr>
              <p:spPr>
                <a:xfrm>
                  <a:off x="5857741" y="1566692"/>
                  <a:ext cx="643409" cy="213846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87" name="Arc 186"/>
                <p:cNvSpPr/>
                <p:nvPr/>
              </p:nvSpPr>
              <p:spPr>
                <a:xfrm>
                  <a:off x="5857741" y="1619625"/>
                  <a:ext cx="643409" cy="213845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88" name="Arc 187"/>
                <p:cNvSpPr/>
                <p:nvPr/>
              </p:nvSpPr>
              <p:spPr>
                <a:xfrm>
                  <a:off x="5857741" y="1674674"/>
                  <a:ext cx="643409" cy="213845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89" name="Arc 188"/>
                <p:cNvSpPr/>
                <p:nvPr/>
              </p:nvSpPr>
              <p:spPr>
                <a:xfrm>
                  <a:off x="5857741" y="1727606"/>
                  <a:ext cx="643409" cy="213846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90" name="Arc 189"/>
                <p:cNvSpPr/>
                <p:nvPr/>
              </p:nvSpPr>
              <p:spPr>
                <a:xfrm>
                  <a:off x="5857741" y="1782655"/>
                  <a:ext cx="643409" cy="213846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91" name="Arc 190"/>
                <p:cNvSpPr/>
                <p:nvPr/>
              </p:nvSpPr>
              <p:spPr>
                <a:xfrm>
                  <a:off x="5857741" y="1835588"/>
                  <a:ext cx="643409" cy="213845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92" name="Arc 191"/>
                <p:cNvSpPr/>
                <p:nvPr/>
              </p:nvSpPr>
              <p:spPr>
                <a:xfrm>
                  <a:off x="5857741" y="1890637"/>
                  <a:ext cx="643409" cy="213845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93" name="Arc 192"/>
                <p:cNvSpPr/>
                <p:nvPr/>
              </p:nvSpPr>
              <p:spPr>
                <a:xfrm>
                  <a:off x="5857741" y="1943568"/>
                  <a:ext cx="643409" cy="213846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94" name="Arc 193"/>
                <p:cNvSpPr/>
                <p:nvPr/>
              </p:nvSpPr>
              <p:spPr>
                <a:xfrm>
                  <a:off x="5857741" y="1998617"/>
                  <a:ext cx="643409" cy="213846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13331" name="Group 342"/>
              <p:cNvGrpSpPr>
                <a:grpSpLocks/>
              </p:cNvGrpSpPr>
              <p:nvPr/>
            </p:nvGrpSpPr>
            <p:grpSpPr bwMode="auto">
              <a:xfrm>
                <a:off x="5857884" y="3780000"/>
                <a:ext cx="642946" cy="1024314"/>
                <a:chOff x="5857882" y="1188000"/>
                <a:chExt cx="642946" cy="1024314"/>
              </a:xfrm>
            </p:grpSpPr>
            <p:sp>
              <p:nvSpPr>
                <p:cNvPr id="163" name="Arc 162"/>
                <p:cNvSpPr/>
                <p:nvPr/>
              </p:nvSpPr>
              <p:spPr>
                <a:xfrm>
                  <a:off x="5857741" y="1187551"/>
                  <a:ext cx="643409" cy="213845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64" name="Arc 163"/>
                <p:cNvSpPr/>
                <p:nvPr/>
              </p:nvSpPr>
              <p:spPr>
                <a:xfrm>
                  <a:off x="5857741" y="1242600"/>
                  <a:ext cx="643409" cy="213845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65" name="Arc 164"/>
                <p:cNvSpPr/>
                <p:nvPr/>
              </p:nvSpPr>
              <p:spPr>
                <a:xfrm>
                  <a:off x="5857741" y="1295531"/>
                  <a:ext cx="643409" cy="213846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66" name="Arc 165"/>
                <p:cNvSpPr/>
                <p:nvPr/>
              </p:nvSpPr>
              <p:spPr>
                <a:xfrm>
                  <a:off x="5857741" y="1350580"/>
                  <a:ext cx="643409" cy="213846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67" name="Arc 166"/>
                <p:cNvSpPr/>
                <p:nvPr/>
              </p:nvSpPr>
              <p:spPr>
                <a:xfrm>
                  <a:off x="5857741" y="1403513"/>
                  <a:ext cx="643409" cy="213845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68" name="Arc 167"/>
                <p:cNvSpPr/>
                <p:nvPr/>
              </p:nvSpPr>
              <p:spPr>
                <a:xfrm>
                  <a:off x="5857741" y="1458562"/>
                  <a:ext cx="643409" cy="213845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69" name="Arc 168"/>
                <p:cNvSpPr/>
                <p:nvPr/>
              </p:nvSpPr>
              <p:spPr>
                <a:xfrm>
                  <a:off x="5857741" y="1511494"/>
                  <a:ext cx="643409" cy="213846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70" name="Arc 169"/>
                <p:cNvSpPr/>
                <p:nvPr/>
              </p:nvSpPr>
              <p:spPr>
                <a:xfrm>
                  <a:off x="5857741" y="1566543"/>
                  <a:ext cx="643409" cy="213846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71" name="Arc 170"/>
                <p:cNvSpPr/>
                <p:nvPr/>
              </p:nvSpPr>
              <p:spPr>
                <a:xfrm>
                  <a:off x="5857741" y="1619476"/>
                  <a:ext cx="643409" cy="213845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72" name="Arc 171"/>
                <p:cNvSpPr/>
                <p:nvPr/>
              </p:nvSpPr>
              <p:spPr>
                <a:xfrm>
                  <a:off x="5857741" y="1674525"/>
                  <a:ext cx="643409" cy="213845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73" name="Arc 172"/>
                <p:cNvSpPr/>
                <p:nvPr/>
              </p:nvSpPr>
              <p:spPr>
                <a:xfrm>
                  <a:off x="5857741" y="1727456"/>
                  <a:ext cx="643409" cy="213846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74" name="Arc 173"/>
                <p:cNvSpPr/>
                <p:nvPr/>
              </p:nvSpPr>
              <p:spPr>
                <a:xfrm>
                  <a:off x="5857741" y="1782506"/>
                  <a:ext cx="643409" cy="213846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75" name="Arc 174"/>
                <p:cNvSpPr/>
                <p:nvPr/>
              </p:nvSpPr>
              <p:spPr>
                <a:xfrm>
                  <a:off x="5857741" y="1835438"/>
                  <a:ext cx="643409" cy="213845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76" name="Arc 175"/>
                <p:cNvSpPr/>
                <p:nvPr/>
              </p:nvSpPr>
              <p:spPr>
                <a:xfrm>
                  <a:off x="5857741" y="1890487"/>
                  <a:ext cx="643409" cy="213845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77" name="Arc 176"/>
                <p:cNvSpPr/>
                <p:nvPr/>
              </p:nvSpPr>
              <p:spPr>
                <a:xfrm>
                  <a:off x="5857741" y="1943419"/>
                  <a:ext cx="643409" cy="213846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78" name="Arc 177"/>
                <p:cNvSpPr/>
                <p:nvPr/>
              </p:nvSpPr>
              <p:spPr>
                <a:xfrm>
                  <a:off x="5857741" y="1998468"/>
                  <a:ext cx="643409" cy="213846"/>
                </a:xfrm>
                <a:prstGeom prst="arc">
                  <a:avLst>
                    <a:gd name="adj1" fmla="val 10901156"/>
                    <a:gd name="adj2" fmla="val 21338169"/>
                  </a:avLst>
                </a:prstGeom>
                <a:ln>
                  <a:solidFill>
                    <a:srgbClr val="1319C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13320" name="Rectangle 37"/>
          <p:cNvSpPr>
            <a:spLocks noChangeArrowheads="1"/>
          </p:cNvSpPr>
          <p:nvPr/>
        </p:nvSpPr>
        <p:spPr bwMode="auto">
          <a:xfrm>
            <a:off x="4551363" y="4191000"/>
            <a:ext cx="663575" cy="5032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13321" name="Line 39"/>
          <p:cNvSpPr>
            <a:spLocks noChangeShapeType="1"/>
          </p:cNvSpPr>
          <p:nvPr/>
        </p:nvSpPr>
        <p:spPr bwMode="auto">
          <a:xfrm flipH="1" flipV="1">
            <a:off x="5286375" y="4572000"/>
            <a:ext cx="500063" cy="1428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86" name="Line 16"/>
          <p:cNvSpPr>
            <a:spLocks noChangeShapeType="1"/>
          </p:cNvSpPr>
          <p:nvPr/>
        </p:nvSpPr>
        <p:spPr bwMode="auto">
          <a:xfrm flipV="1">
            <a:off x="214282" y="1019156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7" name="Line 17"/>
          <p:cNvSpPr>
            <a:spLocks noChangeShapeType="1"/>
          </p:cNvSpPr>
          <p:nvPr/>
        </p:nvSpPr>
        <p:spPr bwMode="auto">
          <a:xfrm flipV="1">
            <a:off x="5357818" y="977881"/>
            <a:ext cx="0" cy="5746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214282" y="1142984"/>
            <a:ext cx="5143536" cy="158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Box 19"/>
          <p:cNvSpPr txBox="1">
            <a:spLocks noChangeArrowheads="1"/>
          </p:cNvSpPr>
          <p:nvPr/>
        </p:nvSpPr>
        <p:spPr bwMode="auto">
          <a:xfrm>
            <a:off x="2209795" y="757222"/>
            <a:ext cx="7841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9 cm</a:t>
            </a:r>
            <a:endParaRPr lang="pl-PL" sz="2400">
              <a:latin typeface="Calibri" pitchFamily="34" charset="0"/>
            </a:endParaRPr>
          </a:p>
        </p:txBody>
      </p:sp>
      <p:sp>
        <p:nvSpPr>
          <p:cNvPr id="91" name="Text Box 52"/>
          <p:cNvSpPr txBox="1">
            <a:spLocks noChangeArrowheads="1"/>
          </p:cNvSpPr>
          <p:nvPr/>
        </p:nvSpPr>
        <p:spPr bwMode="auto">
          <a:xfrm>
            <a:off x="3143240" y="214290"/>
            <a:ext cx="2928958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512-electrode system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Oval 53"/>
          <p:cNvSpPr>
            <a:spLocks noChangeArrowheads="1"/>
          </p:cNvSpPr>
          <p:nvPr/>
        </p:nvSpPr>
        <p:spPr bwMode="auto">
          <a:xfrm>
            <a:off x="928688" y="1907003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3077" name="Text Box 52"/>
          <p:cNvSpPr txBox="1">
            <a:spLocks noChangeArrowheads="1"/>
          </p:cNvSpPr>
          <p:nvPr/>
        </p:nvSpPr>
        <p:spPr bwMode="auto">
          <a:xfrm>
            <a:off x="1143000" y="1792703"/>
            <a:ext cx="6072188" cy="76944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200" smtClean="0">
                <a:latin typeface="Calibri" pitchFamily="34" charset="0"/>
              </a:rPr>
              <a:t>512-electrode system for </a:t>
            </a:r>
            <a:r>
              <a:rPr lang="pl-PL" sz="2200" err="1" smtClean="0">
                <a:latin typeface="Calibri" pitchFamily="34" charset="0"/>
              </a:rPr>
              <a:t>recording</a:t>
            </a:r>
            <a:r>
              <a:rPr lang="pl-PL" sz="2200" smtClean="0">
                <a:latin typeface="Calibri" pitchFamily="34" charset="0"/>
              </a:rPr>
              <a:t> of </a:t>
            </a:r>
            <a:r>
              <a:rPr lang="pl-PL" sz="2200" err="1" smtClean="0">
                <a:latin typeface="Calibri" pitchFamily="34" charset="0"/>
              </a:rPr>
              <a:t>neural</a:t>
            </a:r>
            <a:r>
              <a:rPr lang="pl-PL" sz="2200" smtClean="0">
                <a:latin typeface="Calibri" pitchFamily="34" charset="0"/>
              </a:rPr>
              <a:t> </a:t>
            </a:r>
            <a:r>
              <a:rPr lang="pl-PL" sz="2200" err="1" smtClean="0">
                <a:latin typeface="Calibri" pitchFamily="34" charset="0"/>
              </a:rPr>
              <a:t>activity</a:t>
            </a:r>
            <a:r>
              <a:rPr lang="pl-PL" sz="2200" smtClean="0">
                <a:latin typeface="Calibri" pitchFamily="34" charset="0"/>
              </a:rPr>
              <a:t> </a:t>
            </a:r>
            <a:r>
              <a:rPr lang="pl-PL" sz="2200" i="1" err="1" smtClean="0">
                <a:latin typeface="Calibri" pitchFamily="34" charset="0"/>
              </a:rPr>
              <a:t>in-vitro</a:t>
            </a:r>
            <a:endParaRPr lang="pl-PL" sz="2200" i="1">
              <a:latin typeface="Calibri" pitchFamily="34" charset="0"/>
            </a:endParaRPr>
          </a:p>
        </p:txBody>
      </p:sp>
      <p:sp>
        <p:nvSpPr>
          <p:cNvPr id="3084" name="Oval 53"/>
          <p:cNvSpPr>
            <a:spLocks noChangeArrowheads="1"/>
          </p:cNvSpPr>
          <p:nvPr/>
        </p:nvSpPr>
        <p:spPr bwMode="auto">
          <a:xfrm>
            <a:off x="928688" y="53483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3085" name="Text Box 52"/>
          <p:cNvSpPr txBox="1">
            <a:spLocks noChangeArrowheads="1"/>
          </p:cNvSpPr>
          <p:nvPr/>
        </p:nvSpPr>
        <p:spPr bwMode="auto">
          <a:xfrm>
            <a:off x="1143000" y="5214950"/>
            <a:ext cx="6715148" cy="76944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200" err="1" smtClean="0">
                <a:latin typeface="Calibri" pitchFamily="34" charset="0"/>
              </a:rPr>
              <a:t>Wireless</a:t>
            </a:r>
            <a:r>
              <a:rPr lang="pl-PL" sz="2200" smtClean="0">
                <a:latin typeface="Calibri" pitchFamily="34" charset="0"/>
              </a:rPr>
              <a:t> </a:t>
            </a:r>
            <a:r>
              <a:rPr lang="pl-PL" sz="2200" err="1" smtClean="0">
                <a:latin typeface="Calibri" pitchFamily="34" charset="0"/>
              </a:rPr>
              <a:t>recording</a:t>
            </a:r>
            <a:r>
              <a:rPr lang="pl-PL" sz="2200" smtClean="0">
                <a:latin typeface="Calibri" pitchFamily="34" charset="0"/>
              </a:rPr>
              <a:t> of </a:t>
            </a:r>
            <a:r>
              <a:rPr lang="pl-PL" sz="2200" err="1" smtClean="0">
                <a:latin typeface="Calibri" pitchFamily="34" charset="0"/>
              </a:rPr>
              <a:t>brain</a:t>
            </a:r>
            <a:r>
              <a:rPr lang="pl-PL" sz="2200" smtClean="0">
                <a:latin typeface="Calibri" pitchFamily="34" charset="0"/>
              </a:rPr>
              <a:t> </a:t>
            </a:r>
            <a:r>
              <a:rPr lang="pl-PL" sz="2200" err="1" smtClean="0">
                <a:latin typeface="Calibri" pitchFamily="34" charset="0"/>
              </a:rPr>
              <a:t>activity</a:t>
            </a:r>
            <a:r>
              <a:rPr lang="pl-PL" sz="2200" smtClean="0">
                <a:latin typeface="Calibri" pitchFamily="34" charset="0"/>
              </a:rPr>
              <a:t> </a:t>
            </a:r>
            <a:r>
              <a:rPr lang="pl-PL" sz="2200" err="1" smtClean="0">
                <a:latin typeface="Calibri" pitchFamily="34" charset="0"/>
              </a:rPr>
              <a:t>in</a:t>
            </a:r>
            <a:r>
              <a:rPr lang="pl-PL" sz="2200" smtClean="0">
                <a:latin typeface="Calibri" pitchFamily="34" charset="0"/>
              </a:rPr>
              <a:t> </a:t>
            </a:r>
            <a:r>
              <a:rPr lang="pl-PL" sz="2200" err="1" smtClean="0">
                <a:latin typeface="Calibri" pitchFamily="34" charset="0"/>
              </a:rPr>
              <a:t>freely</a:t>
            </a:r>
            <a:r>
              <a:rPr lang="pl-PL" sz="2200" smtClean="0">
                <a:latin typeface="Calibri" pitchFamily="34" charset="0"/>
              </a:rPr>
              <a:t> </a:t>
            </a:r>
            <a:r>
              <a:rPr lang="pl-PL" sz="2200" err="1" smtClean="0">
                <a:latin typeface="Calibri" pitchFamily="34" charset="0"/>
              </a:rPr>
              <a:t>behaving</a:t>
            </a:r>
            <a:r>
              <a:rPr lang="pl-PL" sz="2200" smtClean="0">
                <a:latin typeface="Calibri" pitchFamily="34" charset="0"/>
              </a:rPr>
              <a:t> </a:t>
            </a:r>
            <a:r>
              <a:rPr lang="pl-PL" sz="2200" err="1" smtClean="0">
                <a:latin typeface="Calibri" pitchFamily="34" charset="0"/>
              </a:rPr>
              <a:t>animals</a:t>
            </a:r>
            <a:endParaRPr lang="pl-PL" sz="2200" i="1">
              <a:latin typeface="Calibri" pitchFamily="34" charset="0"/>
            </a:endParaRPr>
          </a:p>
        </p:txBody>
      </p:sp>
      <p:sp>
        <p:nvSpPr>
          <p:cNvPr id="3086" name="Oval 53"/>
          <p:cNvSpPr>
            <a:spLocks noChangeArrowheads="1"/>
          </p:cNvSpPr>
          <p:nvPr/>
        </p:nvSpPr>
        <p:spPr bwMode="auto">
          <a:xfrm>
            <a:off x="928688" y="442518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3087" name="Text Box 52"/>
          <p:cNvSpPr txBox="1">
            <a:spLocks noChangeArrowheads="1"/>
          </p:cNvSpPr>
          <p:nvPr/>
        </p:nvSpPr>
        <p:spPr bwMode="auto">
          <a:xfrm>
            <a:off x="1142976" y="4293033"/>
            <a:ext cx="5857916" cy="76944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200" err="1" smtClean="0">
                <a:latin typeface="Calibri" pitchFamily="34" charset="0"/>
              </a:rPr>
              <a:t>Simultaneous</a:t>
            </a:r>
            <a:r>
              <a:rPr lang="pl-PL" sz="2200" smtClean="0">
                <a:latin typeface="Calibri" pitchFamily="34" charset="0"/>
              </a:rPr>
              <a:t> </a:t>
            </a:r>
            <a:r>
              <a:rPr lang="pl-PL" sz="2200" err="1" smtClean="0">
                <a:latin typeface="Calibri" pitchFamily="34" charset="0"/>
              </a:rPr>
              <a:t>stimulation</a:t>
            </a:r>
            <a:r>
              <a:rPr lang="pl-PL" sz="2200" smtClean="0">
                <a:latin typeface="Calibri" pitchFamily="34" charset="0"/>
              </a:rPr>
              <a:t> and </a:t>
            </a:r>
            <a:r>
              <a:rPr lang="pl-PL" sz="2200" err="1" smtClean="0">
                <a:latin typeface="Calibri" pitchFamily="34" charset="0"/>
              </a:rPr>
              <a:t>recording</a:t>
            </a:r>
            <a:r>
              <a:rPr lang="pl-PL" sz="2200" smtClean="0">
                <a:latin typeface="Calibri" pitchFamily="34" charset="0"/>
              </a:rPr>
              <a:t> of </a:t>
            </a:r>
            <a:r>
              <a:rPr lang="pl-PL" sz="2200" err="1" smtClean="0">
                <a:latin typeface="Calibri" pitchFamily="34" charset="0"/>
              </a:rPr>
              <a:t>neural</a:t>
            </a:r>
            <a:r>
              <a:rPr lang="pl-PL" sz="2200" smtClean="0">
                <a:latin typeface="Calibri" pitchFamily="34" charset="0"/>
              </a:rPr>
              <a:t> </a:t>
            </a:r>
            <a:r>
              <a:rPr lang="pl-PL" sz="2200" err="1" smtClean="0">
                <a:latin typeface="Calibri" pitchFamily="34" charset="0"/>
              </a:rPr>
              <a:t>activity</a:t>
            </a:r>
            <a:r>
              <a:rPr lang="pl-PL" sz="2200" smtClean="0">
                <a:latin typeface="Calibri" pitchFamily="34" charset="0"/>
              </a:rPr>
              <a:t> </a:t>
            </a:r>
            <a:r>
              <a:rPr lang="pl-PL" sz="2200" i="1" err="1" smtClean="0">
                <a:latin typeface="Calibri" pitchFamily="34" charset="0"/>
              </a:rPr>
              <a:t>in-vitro</a:t>
            </a:r>
            <a:endParaRPr lang="pl-PL" sz="2200" smtClean="0">
              <a:latin typeface="Calibri" pitchFamily="34" charset="0"/>
            </a:endParaRPr>
          </a:p>
        </p:txBody>
      </p:sp>
      <p:sp>
        <p:nvSpPr>
          <p:cNvPr id="3088" name="Oval 53"/>
          <p:cNvSpPr>
            <a:spLocks noChangeArrowheads="1"/>
          </p:cNvSpPr>
          <p:nvPr/>
        </p:nvSpPr>
        <p:spPr bwMode="auto">
          <a:xfrm>
            <a:off x="928688" y="6206046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3089" name="Text Box 52"/>
          <p:cNvSpPr txBox="1">
            <a:spLocks noChangeArrowheads="1"/>
          </p:cNvSpPr>
          <p:nvPr/>
        </p:nvSpPr>
        <p:spPr bwMode="auto">
          <a:xfrm>
            <a:off x="1143001" y="6063170"/>
            <a:ext cx="3000372" cy="430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200" err="1" smtClean="0">
                <a:latin typeface="Calibri" pitchFamily="34" charset="0"/>
              </a:rPr>
              <a:t>Plans</a:t>
            </a:r>
            <a:endParaRPr lang="pl-PL" sz="2200">
              <a:latin typeface="Calibri" pitchFamily="34" charset="0"/>
            </a:endParaRPr>
          </a:p>
        </p:txBody>
      </p:sp>
      <p:sp>
        <p:nvSpPr>
          <p:cNvPr id="19" name="Oval 53"/>
          <p:cNvSpPr>
            <a:spLocks noChangeArrowheads="1"/>
          </p:cNvSpPr>
          <p:nvPr/>
        </p:nvSpPr>
        <p:spPr bwMode="auto">
          <a:xfrm>
            <a:off x="928662" y="128586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20" name="Text Box 52"/>
          <p:cNvSpPr txBox="1">
            <a:spLocks noChangeArrowheads="1"/>
          </p:cNvSpPr>
          <p:nvPr/>
        </p:nvSpPr>
        <p:spPr bwMode="auto">
          <a:xfrm>
            <a:off x="1142975" y="1142984"/>
            <a:ext cx="3000372" cy="430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200" err="1" smtClean="0">
                <a:latin typeface="Calibri" pitchFamily="34" charset="0"/>
              </a:rPr>
              <a:t>Introduction</a:t>
            </a:r>
            <a:endParaRPr lang="pl-PL" sz="2200">
              <a:latin typeface="Calibri" pitchFamily="34" charset="0"/>
            </a:endParaRPr>
          </a:p>
        </p:txBody>
      </p:sp>
      <p:sp>
        <p:nvSpPr>
          <p:cNvPr id="16" name="Oval 53"/>
          <p:cNvSpPr>
            <a:spLocks noChangeArrowheads="1"/>
          </p:cNvSpPr>
          <p:nvPr/>
        </p:nvSpPr>
        <p:spPr bwMode="auto">
          <a:xfrm>
            <a:off x="928662" y="286378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17" name="Text Box 52"/>
          <p:cNvSpPr txBox="1">
            <a:spLocks noChangeArrowheads="1"/>
          </p:cNvSpPr>
          <p:nvPr/>
        </p:nvSpPr>
        <p:spPr bwMode="auto">
          <a:xfrm>
            <a:off x="1142974" y="2723656"/>
            <a:ext cx="6072188" cy="76944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200" err="1" smtClean="0">
                <a:latin typeface="Calibri" pitchFamily="34" charset="0"/>
              </a:rPr>
              <a:t>Application</a:t>
            </a:r>
            <a:r>
              <a:rPr lang="pl-PL" sz="2200" smtClean="0">
                <a:latin typeface="Calibri" pitchFamily="34" charset="0"/>
              </a:rPr>
              <a:t> 1: </a:t>
            </a:r>
            <a:r>
              <a:rPr lang="pl-PL" sz="2200" err="1" smtClean="0">
                <a:latin typeface="Calibri" pitchFamily="34" charset="0"/>
              </a:rPr>
              <a:t>visual</a:t>
            </a:r>
            <a:r>
              <a:rPr lang="pl-PL" sz="2200" smtClean="0">
                <a:latin typeface="Calibri" pitchFamily="34" charset="0"/>
              </a:rPr>
              <a:t> </a:t>
            </a:r>
            <a:r>
              <a:rPr lang="pl-PL" sz="2200" err="1" smtClean="0">
                <a:latin typeface="Calibri" pitchFamily="34" charset="0"/>
              </a:rPr>
              <a:t>information</a:t>
            </a:r>
            <a:r>
              <a:rPr lang="pl-PL" sz="2200" smtClean="0">
                <a:latin typeface="Calibri" pitchFamily="34" charset="0"/>
              </a:rPr>
              <a:t> </a:t>
            </a:r>
            <a:r>
              <a:rPr lang="pl-PL" sz="2200" err="1" smtClean="0">
                <a:latin typeface="Calibri" pitchFamily="34" charset="0"/>
              </a:rPr>
              <a:t>processing</a:t>
            </a:r>
            <a:r>
              <a:rPr lang="pl-PL" sz="2200" smtClean="0">
                <a:latin typeface="Calibri" pitchFamily="34" charset="0"/>
              </a:rPr>
              <a:t> </a:t>
            </a:r>
            <a:r>
              <a:rPr lang="pl-PL" sz="2200" err="1" smtClean="0">
                <a:latin typeface="Calibri" pitchFamily="34" charset="0"/>
              </a:rPr>
              <a:t>in</a:t>
            </a:r>
            <a:r>
              <a:rPr lang="pl-PL" sz="2200" smtClean="0">
                <a:latin typeface="Calibri" pitchFamily="34" charset="0"/>
              </a:rPr>
              <a:t> </a:t>
            </a:r>
            <a:r>
              <a:rPr lang="pl-PL" sz="2200" err="1" smtClean="0">
                <a:latin typeface="Calibri" pitchFamily="34" charset="0"/>
              </a:rPr>
              <a:t>the</a:t>
            </a:r>
            <a:r>
              <a:rPr lang="pl-PL" sz="2200" smtClean="0">
                <a:latin typeface="Calibri" pitchFamily="34" charset="0"/>
              </a:rPr>
              <a:t> </a:t>
            </a:r>
            <a:r>
              <a:rPr lang="pl-PL" sz="2200" err="1" smtClean="0">
                <a:latin typeface="Calibri" pitchFamily="34" charset="0"/>
              </a:rPr>
              <a:t>retina</a:t>
            </a:r>
            <a:endParaRPr lang="pl-PL" sz="2200" i="1">
              <a:latin typeface="Calibri" pitchFamily="34" charset="0"/>
            </a:endParaRPr>
          </a:p>
        </p:txBody>
      </p:sp>
      <p:sp>
        <p:nvSpPr>
          <p:cNvPr id="18" name="Oval 53"/>
          <p:cNvSpPr>
            <a:spLocks noChangeArrowheads="1"/>
          </p:cNvSpPr>
          <p:nvPr/>
        </p:nvSpPr>
        <p:spPr bwMode="auto">
          <a:xfrm>
            <a:off x="928662" y="3787961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21" name="Text Box 52"/>
          <p:cNvSpPr txBox="1">
            <a:spLocks noChangeArrowheads="1"/>
          </p:cNvSpPr>
          <p:nvPr/>
        </p:nvSpPr>
        <p:spPr bwMode="auto">
          <a:xfrm>
            <a:off x="1142974" y="3647832"/>
            <a:ext cx="6072188" cy="430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200" err="1" smtClean="0">
                <a:latin typeface="Calibri" pitchFamily="34" charset="0"/>
              </a:rPr>
              <a:t>Application</a:t>
            </a:r>
            <a:r>
              <a:rPr lang="pl-PL" sz="2200" smtClean="0">
                <a:latin typeface="Calibri" pitchFamily="34" charset="0"/>
              </a:rPr>
              <a:t> 2: </a:t>
            </a:r>
            <a:r>
              <a:rPr lang="pl-PL" sz="2200" err="1" smtClean="0">
                <a:latin typeface="Calibri" pitchFamily="34" charset="0"/>
              </a:rPr>
              <a:t>information</a:t>
            </a:r>
            <a:r>
              <a:rPr lang="pl-PL" sz="2200" smtClean="0">
                <a:latin typeface="Calibri" pitchFamily="34" charset="0"/>
              </a:rPr>
              <a:t> </a:t>
            </a:r>
            <a:r>
              <a:rPr lang="pl-PL" sz="2200" err="1" smtClean="0">
                <a:latin typeface="Calibri" pitchFamily="34" charset="0"/>
              </a:rPr>
              <a:t>processing</a:t>
            </a:r>
            <a:r>
              <a:rPr lang="pl-PL" sz="2200" smtClean="0">
                <a:latin typeface="Calibri" pitchFamily="34" charset="0"/>
              </a:rPr>
              <a:t> </a:t>
            </a:r>
            <a:r>
              <a:rPr lang="pl-PL" sz="2200" err="1" smtClean="0">
                <a:latin typeface="Calibri" pitchFamily="34" charset="0"/>
              </a:rPr>
              <a:t>in</a:t>
            </a:r>
            <a:r>
              <a:rPr lang="pl-PL" sz="2200" smtClean="0">
                <a:latin typeface="Calibri" pitchFamily="34" charset="0"/>
              </a:rPr>
              <a:t> </a:t>
            </a:r>
            <a:r>
              <a:rPr lang="pl-PL" sz="2200" err="1" smtClean="0">
                <a:latin typeface="Calibri" pitchFamily="34" charset="0"/>
              </a:rPr>
              <a:t>the</a:t>
            </a:r>
            <a:r>
              <a:rPr lang="pl-PL" sz="2200" smtClean="0">
                <a:latin typeface="Calibri" pitchFamily="34" charset="0"/>
              </a:rPr>
              <a:t> </a:t>
            </a:r>
            <a:r>
              <a:rPr lang="pl-PL" sz="2200" err="1" smtClean="0">
                <a:latin typeface="Calibri" pitchFamily="34" charset="0"/>
              </a:rPr>
              <a:t>brain</a:t>
            </a:r>
            <a:endParaRPr lang="pl-PL" sz="2200" i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39" name="Rectangle 14"/>
          <p:cNvSpPr>
            <a:spLocks noChangeArrowheads="1"/>
          </p:cNvSpPr>
          <p:nvPr/>
        </p:nvSpPr>
        <p:spPr bwMode="auto">
          <a:xfrm>
            <a:off x="142875" y="5700730"/>
            <a:ext cx="5334000" cy="22860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 type="none" w="lg" len="lg"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pic>
        <p:nvPicPr>
          <p:cNvPr id="14340" name="Picture 88" descr="Neuroboard512_foto_lustrzane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0" y="944563"/>
            <a:ext cx="6262688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5" name="AutoShape 5"/>
          <p:cNvSpPr>
            <a:spLocks noChangeArrowheads="1"/>
          </p:cNvSpPr>
          <p:nvPr/>
        </p:nvSpPr>
        <p:spPr bwMode="auto">
          <a:xfrm>
            <a:off x="6538913" y="3309938"/>
            <a:ext cx="1676400" cy="762000"/>
          </a:xfrm>
          <a:prstGeom prst="rightArrow">
            <a:avLst>
              <a:gd name="adj1" fmla="val 50000"/>
              <a:gd name="adj2" fmla="val 5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pic>
        <p:nvPicPr>
          <p:cNvPr id="14347" name="Picture 101" descr="Dell_photo_crop1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62938" y="2570163"/>
            <a:ext cx="881062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8" name="Text Box 13"/>
          <p:cNvSpPr txBox="1">
            <a:spLocks noChangeArrowheads="1"/>
          </p:cNvSpPr>
          <p:nvPr/>
        </p:nvSpPr>
        <p:spPr bwMode="auto">
          <a:xfrm>
            <a:off x="71438" y="5822950"/>
            <a:ext cx="5791200" cy="958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pl-PL" sz="2000">
                <a:latin typeface="Calibri" pitchFamily="34" charset="0"/>
              </a:rPr>
              <a:t>Litke AM, et al: </a:t>
            </a:r>
            <a:r>
              <a:rPr lang="pl-PL" sz="2000" i="1">
                <a:latin typeface="Calibri" pitchFamily="34" charset="0"/>
              </a:rPr>
              <a:t>What does the eye tell the brain?: Development of a system for the large-scale recording of retinal output activity.</a:t>
            </a:r>
            <a:r>
              <a:rPr lang="en-US" sz="2000">
                <a:latin typeface="Calibri" pitchFamily="34" charset="0"/>
                <a:cs typeface="Times New Roman" pitchFamily="18" charset="0"/>
              </a:rPr>
              <a:t> </a:t>
            </a:r>
            <a:r>
              <a:rPr lang="pl-PL" sz="2000">
                <a:latin typeface="Calibri" pitchFamily="34" charset="0"/>
                <a:cs typeface="Times New Roman" pitchFamily="18" charset="0"/>
              </a:rPr>
              <a:t>IEEE Trans Nuc Sci</a:t>
            </a:r>
            <a:r>
              <a:rPr lang="pl-PL" sz="2000">
                <a:latin typeface="Calibri" pitchFamily="34" charset="0"/>
              </a:rPr>
              <a:t>, 2004.</a:t>
            </a:r>
            <a:endParaRPr lang="en-US" sz="2000">
              <a:latin typeface="Calibri" pitchFamily="34" charset="0"/>
            </a:endParaRPr>
          </a:p>
        </p:txBody>
      </p:sp>
      <p:sp>
        <p:nvSpPr>
          <p:cNvPr id="14349" name="Rectangle 15"/>
          <p:cNvSpPr>
            <a:spLocks noChangeArrowheads="1"/>
          </p:cNvSpPr>
          <p:nvPr/>
        </p:nvSpPr>
        <p:spPr bwMode="auto">
          <a:xfrm>
            <a:off x="71438" y="5791200"/>
            <a:ext cx="5715000" cy="990600"/>
          </a:xfrm>
          <a:prstGeom prst="rect">
            <a:avLst/>
          </a:prstGeom>
          <a:noFill/>
          <a:ln w="25400">
            <a:solidFill>
              <a:srgbClr val="1319C9"/>
            </a:solidFill>
            <a:miter lim="800000"/>
            <a:headEnd/>
            <a:tailEnd type="none" w="lg" len="med"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215074" y="2143116"/>
            <a:ext cx="22860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smtClean="0"/>
              <a:t>512 channels</a:t>
            </a:r>
          </a:p>
          <a:p>
            <a:pPr algn="ctr"/>
            <a:r>
              <a:rPr lang="pl-PL" sz="2400" smtClean="0"/>
              <a:t>x 20 kHz</a:t>
            </a:r>
          </a:p>
          <a:p>
            <a:pPr algn="ctr"/>
            <a:r>
              <a:rPr lang="pl-PL" sz="2400" smtClean="0"/>
              <a:t>=10.24 MS/s</a:t>
            </a:r>
          </a:p>
        </p:txBody>
      </p:sp>
      <p:sp>
        <p:nvSpPr>
          <p:cNvPr id="12" name="Text Box 52"/>
          <p:cNvSpPr txBox="1">
            <a:spLocks noChangeArrowheads="1"/>
          </p:cNvSpPr>
          <p:nvPr/>
        </p:nvSpPr>
        <p:spPr bwMode="auto">
          <a:xfrm>
            <a:off x="3143240" y="214290"/>
            <a:ext cx="2928958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512-electrode system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39" name="Rectangle 14"/>
          <p:cNvSpPr>
            <a:spLocks noChangeArrowheads="1"/>
          </p:cNvSpPr>
          <p:nvPr/>
        </p:nvSpPr>
        <p:spPr bwMode="auto">
          <a:xfrm>
            <a:off x="142875" y="5700730"/>
            <a:ext cx="5334000" cy="22860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 type="none" w="lg" len="lg"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pic>
        <p:nvPicPr>
          <p:cNvPr id="14340" name="Picture 88" descr="Neuroboard512_foto_lustrzane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0" y="944563"/>
            <a:ext cx="6262688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5" name="AutoShape 5"/>
          <p:cNvSpPr>
            <a:spLocks noChangeArrowheads="1"/>
          </p:cNvSpPr>
          <p:nvPr/>
        </p:nvSpPr>
        <p:spPr bwMode="auto">
          <a:xfrm>
            <a:off x="6538913" y="3309938"/>
            <a:ext cx="1676400" cy="762000"/>
          </a:xfrm>
          <a:prstGeom prst="rightArrow">
            <a:avLst>
              <a:gd name="adj1" fmla="val 50000"/>
              <a:gd name="adj2" fmla="val 5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pic>
        <p:nvPicPr>
          <p:cNvPr id="14347" name="Picture 101" descr="Dell_photo_crop1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62938" y="2570163"/>
            <a:ext cx="881062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8" name="Text Box 13"/>
          <p:cNvSpPr txBox="1">
            <a:spLocks noChangeArrowheads="1"/>
          </p:cNvSpPr>
          <p:nvPr/>
        </p:nvSpPr>
        <p:spPr bwMode="auto">
          <a:xfrm>
            <a:off x="71438" y="5822950"/>
            <a:ext cx="5791200" cy="958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pl-PL" sz="2000">
                <a:latin typeface="Calibri" pitchFamily="34" charset="0"/>
              </a:rPr>
              <a:t>Litke AM, et al: </a:t>
            </a:r>
            <a:r>
              <a:rPr lang="pl-PL" sz="2000" i="1">
                <a:latin typeface="Calibri" pitchFamily="34" charset="0"/>
              </a:rPr>
              <a:t>What does the eye tell the brain?: Development of a system for the large-scale recording of retinal output activity.</a:t>
            </a:r>
            <a:r>
              <a:rPr lang="en-US" sz="2000">
                <a:latin typeface="Calibri" pitchFamily="34" charset="0"/>
                <a:cs typeface="Times New Roman" pitchFamily="18" charset="0"/>
              </a:rPr>
              <a:t> </a:t>
            </a:r>
            <a:r>
              <a:rPr lang="pl-PL" sz="2000">
                <a:latin typeface="Calibri" pitchFamily="34" charset="0"/>
                <a:cs typeface="Times New Roman" pitchFamily="18" charset="0"/>
              </a:rPr>
              <a:t>IEEE Trans Nuc Sci</a:t>
            </a:r>
            <a:r>
              <a:rPr lang="pl-PL" sz="2000">
                <a:latin typeface="Calibri" pitchFamily="34" charset="0"/>
              </a:rPr>
              <a:t>, 2004.</a:t>
            </a:r>
            <a:endParaRPr lang="en-US" sz="2000">
              <a:latin typeface="Calibri" pitchFamily="34" charset="0"/>
            </a:endParaRPr>
          </a:p>
        </p:txBody>
      </p:sp>
      <p:sp>
        <p:nvSpPr>
          <p:cNvPr id="14349" name="Rectangle 15"/>
          <p:cNvSpPr>
            <a:spLocks noChangeArrowheads="1"/>
          </p:cNvSpPr>
          <p:nvPr/>
        </p:nvSpPr>
        <p:spPr bwMode="auto">
          <a:xfrm>
            <a:off x="71438" y="5791200"/>
            <a:ext cx="5715000" cy="990600"/>
          </a:xfrm>
          <a:prstGeom prst="rect">
            <a:avLst/>
          </a:prstGeom>
          <a:noFill/>
          <a:ln w="25400">
            <a:solidFill>
              <a:srgbClr val="1319C9"/>
            </a:solidFill>
            <a:miter lim="800000"/>
            <a:headEnd/>
            <a:tailEnd type="none" w="lg" len="med"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215074" y="2143116"/>
            <a:ext cx="22860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smtClean="0"/>
              <a:t>512 channels</a:t>
            </a:r>
          </a:p>
          <a:p>
            <a:pPr algn="ctr"/>
            <a:r>
              <a:rPr lang="pl-PL" sz="2400" smtClean="0"/>
              <a:t>x 20 kHz</a:t>
            </a:r>
          </a:p>
          <a:p>
            <a:pPr algn="ctr"/>
            <a:r>
              <a:rPr lang="pl-PL" sz="2400" smtClean="0"/>
              <a:t>=10.24 MS/s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572264" y="4714884"/>
            <a:ext cx="22860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smtClean="0"/>
              <a:t>50 GB/h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000892" y="4714884"/>
            <a:ext cx="1428760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52"/>
          <p:cNvSpPr txBox="1">
            <a:spLocks noChangeArrowheads="1"/>
          </p:cNvSpPr>
          <p:nvPr/>
        </p:nvSpPr>
        <p:spPr bwMode="auto">
          <a:xfrm>
            <a:off x="3143240" y="214290"/>
            <a:ext cx="2928958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512-electrode system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2"/>
          <p:cNvSpPr txBox="1">
            <a:spLocks noChangeArrowheads="1"/>
          </p:cNvSpPr>
          <p:nvPr/>
        </p:nvSpPr>
        <p:spPr bwMode="auto">
          <a:xfrm>
            <a:off x="4000496" y="214290"/>
            <a:ext cx="107157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Retina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3" name="Picture 30" descr="siatkowka_przekroj.tif"/>
          <p:cNvPicPr>
            <a:picLocks noChangeAspect="1"/>
          </p:cNvPicPr>
          <p:nvPr/>
        </p:nvPicPr>
        <p:blipFill>
          <a:blip r:embed="rId2"/>
          <a:srcRect l="1802" b="13576"/>
          <a:stretch>
            <a:fillRect/>
          </a:stretch>
        </p:blipFill>
        <p:spPr bwMode="auto">
          <a:xfrm>
            <a:off x="3087688" y="2000240"/>
            <a:ext cx="3055937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own Arrow 4"/>
          <p:cNvSpPr/>
          <p:nvPr/>
        </p:nvSpPr>
        <p:spPr>
          <a:xfrm rot="16200000">
            <a:off x="2107386" y="1607334"/>
            <a:ext cx="357187" cy="128587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Down Arrow 9"/>
          <p:cNvSpPr/>
          <p:nvPr/>
        </p:nvSpPr>
        <p:spPr>
          <a:xfrm rot="16200000">
            <a:off x="2107386" y="1964527"/>
            <a:ext cx="357187" cy="1285875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Down Arrow 10"/>
          <p:cNvSpPr/>
          <p:nvPr/>
        </p:nvSpPr>
        <p:spPr>
          <a:xfrm rot="16200000">
            <a:off x="2107386" y="2321717"/>
            <a:ext cx="357187" cy="1285875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0178" name="Picture 2" descr="I:\pawel\Neuroelektronika\wyklad1_wstep\Intracellular_spikes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072074"/>
            <a:ext cx="2214550" cy="139991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5929322" y="5786454"/>
            <a:ext cx="857256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rot="10800000">
            <a:off x="6143636" y="5572140"/>
            <a:ext cx="642942" cy="1588"/>
          </a:xfrm>
          <a:prstGeom prst="straightConnector1">
            <a:avLst/>
          </a:prstGeom>
          <a:ln w="50800">
            <a:solidFill>
              <a:srgbClr val="FF0000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52"/>
          <p:cNvSpPr txBox="1">
            <a:spLocks noChangeArrowheads="1"/>
          </p:cNvSpPr>
          <p:nvPr/>
        </p:nvSpPr>
        <p:spPr bwMode="auto">
          <a:xfrm>
            <a:off x="4000496" y="214290"/>
            <a:ext cx="107157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Retina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1" name="Picture 28" descr="C:\Documents and Settings\hottowy\Pulpit\Stanford_files\512RecSystem.jpg"/>
          <p:cNvPicPr>
            <a:picLocks noChangeAspect="1" noChangeArrowheads="1"/>
          </p:cNvPicPr>
          <p:nvPr/>
        </p:nvPicPr>
        <p:blipFill>
          <a:blip r:embed="rId2">
            <a:lum bright="10000" contrast="-6000"/>
          </a:blip>
          <a:srcRect b="2213"/>
          <a:stretch>
            <a:fillRect/>
          </a:stretch>
        </p:blipFill>
        <p:spPr bwMode="auto">
          <a:xfrm>
            <a:off x="1873250" y="1787525"/>
            <a:ext cx="5181600" cy="500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2"/>
          <p:cNvSpPr txBox="1">
            <a:spLocks noChangeArrowheads="1"/>
          </p:cNvSpPr>
          <p:nvPr/>
        </p:nvSpPr>
        <p:spPr bwMode="auto">
          <a:xfrm>
            <a:off x="4000496" y="214290"/>
            <a:ext cx="107157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Retina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5" name="Picture 28" descr="C:\Documents and Settings\hottowy\Pulpit\Stanford_files\512RecSystem.jpg"/>
          <p:cNvPicPr>
            <a:picLocks noChangeAspect="1" noChangeArrowheads="1"/>
          </p:cNvPicPr>
          <p:nvPr/>
        </p:nvPicPr>
        <p:blipFill>
          <a:blip r:embed="rId2">
            <a:lum bright="10000" contrast="-6000"/>
          </a:blip>
          <a:srcRect l="32777" t="32071" r="31685" b="32071"/>
          <a:stretch>
            <a:fillRect/>
          </a:stretch>
        </p:blipFill>
        <p:spPr bwMode="auto">
          <a:xfrm>
            <a:off x="3571875" y="3429000"/>
            <a:ext cx="184150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2"/>
          <p:cNvSpPr txBox="1">
            <a:spLocks noChangeArrowheads="1"/>
          </p:cNvSpPr>
          <p:nvPr/>
        </p:nvSpPr>
        <p:spPr bwMode="auto">
          <a:xfrm>
            <a:off x="4000496" y="214290"/>
            <a:ext cx="107157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Retina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59" name="Picture 28" descr="C:\Documents and Settings\hottowy\Pulpit\Stanford_files\512RecSystem.jpg"/>
          <p:cNvPicPr>
            <a:picLocks noChangeAspect="1" noChangeArrowheads="1"/>
          </p:cNvPicPr>
          <p:nvPr/>
        </p:nvPicPr>
        <p:blipFill>
          <a:blip r:embed="rId2">
            <a:lum bright="10000" contrast="-6000"/>
          </a:blip>
          <a:srcRect l="32777" t="32071" r="31685" b="32071"/>
          <a:stretch>
            <a:fillRect/>
          </a:stretch>
        </p:blipFill>
        <p:spPr bwMode="auto">
          <a:xfrm>
            <a:off x="3571875" y="3429000"/>
            <a:ext cx="184150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ight Arrow 13"/>
          <p:cNvSpPr/>
          <p:nvPr/>
        </p:nvSpPr>
        <p:spPr>
          <a:xfrm>
            <a:off x="5715000" y="4143375"/>
            <a:ext cx="357188" cy="2857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0800000">
            <a:off x="5572125" y="4143375"/>
            <a:ext cx="357188" cy="2857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6300000" y="2664000"/>
            <a:ext cx="2320494" cy="354005"/>
            <a:chOff x="6327352" y="2644649"/>
            <a:chExt cx="2320494" cy="354005"/>
          </a:xfrm>
        </p:grpSpPr>
        <p:sp>
          <p:nvSpPr>
            <p:cNvPr id="34" name="Arc 33"/>
            <p:cNvSpPr/>
            <p:nvPr/>
          </p:nvSpPr>
          <p:spPr>
            <a:xfrm rot="8053702">
              <a:off x="6326794" y="2645207"/>
              <a:ext cx="354004" cy="352888"/>
            </a:xfrm>
            <a:prstGeom prst="arc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c 34"/>
            <p:cNvSpPr/>
            <p:nvPr/>
          </p:nvSpPr>
          <p:spPr>
            <a:xfrm rot="8053702">
              <a:off x="6573992" y="2645207"/>
              <a:ext cx="354004" cy="352888"/>
            </a:xfrm>
            <a:prstGeom prst="arc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c 37"/>
            <p:cNvSpPr/>
            <p:nvPr/>
          </p:nvSpPr>
          <p:spPr>
            <a:xfrm rot="8053702">
              <a:off x="6826860" y="2645207"/>
              <a:ext cx="354004" cy="352888"/>
            </a:xfrm>
            <a:prstGeom prst="arc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c 38"/>
            <p:cNvSpPr/>
            <p:nvPr/>
          </p:nvSpPr>
          <p:spPr>
            <a:xfrm rot="8053702">
              <a:off x="7074058" y="2645207"/>
              <a:ext cx="354004" cy="352888"/>
            </a:xfrm>
            <a:prstGeom prst="arc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c 40"/>
            <p:cNvSpPr/>
            <p:nvPr/>
          </p:nvSpPr>
          <p:spPr>
            <a:xfrm rot="8053702">
              <a:off x="7326927" y="2645208"/>
              <a:ext cx="354004" cy="352888"/>
            </a:xfrm>
            <a:prstGeom prst="arc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 rot="8053702">
              <a:off x="7574125" y="2645208"/>
              <a:ext cx="354004" cy="352888"/>
            </a:xfrm>
            <a:prstGeom prst="arc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c 42"/>
            <p:cNvSpPr/>
            <p:nvPr/>
          </p:nvSpPr>
          <p:spPr>
            <a:xfrm rot="8053702">
              <a:off x="7826993" y="2645208"/>
              <a:ext cx="354004" cy="352888"/>
            </a:xfrm>
            <a:prstGeom prst="arc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c 43"/>
            <p:cNvSpPr/>
            <p:nvPr/>
          </p:nvSpPr>
          <p:spPr>
            <a:xfrm rot="8053702">
              <a:off x="8074191" y="2645208"/>
              <a:ext cx="354004" cy="352888"/>
            </a:xfrm>
            <a:prstGeom prst="arc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c 44"/>
            <p:cNvSpPr/>
            <p:nvPr/>
          </p:nvSpPr>
          <p:spPr>
            <a:xfrm rot="8053702">
              <a:off x="8294400" y="2645207"/>
              <a:ext cx="354004" cy="352888"/>
            </a:xfrm>
            <a:prstGeom prst="arc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5" name="Picture 30" descr="siatkowka_przekroj.tif"/>
          <p:cNvPicPr>
            <a:picLocks noChangeAspect="1"/>
          </p:cNvPicPr>
          <p:nvPr/>
        </p:nvPicPr>
        <p:blipFill>
          <a:blip r:embed="rId3"/>
          <a:srcRect l="1802"/>
          <a:stretch>
            <a:fillRect/>
          </a:stretch>
        </p:blipFill>
        <p:spPr bwMode="auto">
          <a:xfrm>
            <a:off x="6643688" y="3570288"/>
            <a:ext cx="1500187" cy="208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Rectangle 56"/>
          <p:cNvSpPr/>
          <p:nvPr/>
        </p:nvSpPr>
        <p:spPr>
          <a:xfrm>
            <a:off x="6286500" y="5357813"/>
            <a:ext cx="2286000" cy="285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6858000" y="5357813"/>
            <a:ext cx="214313" cy="1428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7786688" y="5357813"/>
            <a:ext cx="214312" cy="1428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7072313" y="5357813"/>
            <a:ext cx="714375" cy="2857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6286500" y="5643563"/>
            <a:ext cx="2286000" cy="142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286500" y="5357813"/>
            <a:ext cx="571500" cy="142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8001000" y="5357813"/>
            <a:ext cx="571500" cy="142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6357950" y="3000372"/>
            <a:ext cx="2143140" cy="2357454"/>
          </a:xfrm>
          <a:prstGeom prst="rect">
            <a:avLst/>
          </a:prstGeom>
          <a:solidFill>
            <a:schemeClr val="accent5">
              <a:lumMod val="40000"/>
              <a:lumOff val="6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6286500" y="2571750"/>
            <a:ext cx="71438" cy="2795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8501090" y="2571750"/>
            <a:ext cx="71437" cy="2795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Text Box 52"/>
          <p:cNvSpPr txBox="1">
            <a:spLocks noChangeArrowheads="1"/>
          </p:cNvSpPr>
          <p:nvPr/>
        </p:nvSpPr>
        <p:spPr bwMode="auto">
          <a:xfrm>
            <a:off x="4000496" y="214290"/>
            <a:ext cx="107157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Retina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7" name="Picture 28" descr="C:\Documents and Settings\hottowy\Pulpit\Stanford_files\512RecSystem.jpg"/>
          <p:cNvPicPr>
            <a:picLocks noChangeAspect="1" noChangeArrowheads="1"/>
          </p:cNvPicPr>
          <p:nvPr/>
        </p:nvPicPr>
        <p:blipFill>
          <a:blip r:embed="rId2">
            <a:lum bright="10000" contrast="-6000"/>
          </a:blip>
          <a:srcRect l="32777" t="32071" r="31685" b="32071"/>
          <a:stretch>
            <a:fillRect/>
          </a:stretch>
        </p:blipFill>
        <p:spPr bwMode="auto">
          <a:xfrm>
            <a:off x="3571875" y="3429000"/>
            <a:ext cx="184150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0" descr="siatkowka_przekroj.tif"/>
          <p:cNvPicPr>
            <a:picLocks noChangeAspect="1"/>
          </p:cNvPicPr>
          <p:nvPr/>
        </p:nvPicPr>
        <p:blipFill>
          <a:blip r:embed="rId3"/>
          <a:srcRect l="1802"/>
          <a:stretch>
            <a:fillRect/>
          </a:stretch>
        </p:blipFill>
        <p:spPr bwMode="auto">
          <a:xfrm>
            <a:off x="6643688" y="3570288"/>
            <a:ext cx="1500187" cy="208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/>
        </p:nvSpPr>
        <p:spPr>
          <a:xfrm>
            <a:off x="6286500" y="5357813"/>
            <a:ext cx="2286000" cy="285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858000" y="5357813"/>
            <a:ext cx="214313" cy="1428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786688" y="5357813"/>
            <a:ext cx="214312" cy="1428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072313" y="5357813"/>
            <a:ext cx="714375" cy="2857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286500" y="5643563"/>
            <a:ext cx="2286000" cy="142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6286500" y="5357813"/>
            <a:ext cx="571500" cy="142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8001000" y="5357813"/>
            <a:ext cx="571500" cy="142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715000" y="4143375"/>
            <a:ext cx="357188" cy="2857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0800000">
            <a:off x="5572125" y="4143375"/>
            <a:ext cx="357188" cy="2857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1520" name="Group 14"/>
          <p:cNvGrpSpPr>
            <a:grpSpLocks/>
          </p:cNvGrpSpPr>
          <p:nvPr/>
        </p:nvGrpSpPr>
        <p:grpSpPr bwMode="auto">
          <a:xfrm>
            <a:off x="428625" y="1357313"/>
            <a:ext cx="1714500" cy="1643062"/>
            <a:chOff x="500034" y="1357298"/>
            <a:chExt cx="1714512" cy="1643074"/>
          </a:xfrm>
        </p:grpSpPr>
        <p:pic>
          <p:nvPicPr>
            <p:cNvPr id="21542" name="Picture 16" descr="SzumBialy_rysunek.tif"/>
            <p:cNvPicPr>
              <a:picLocks noChangeAspect="1"/>
            </p:cNvPicPr>
            <p:nvPr/>
          </p:nvPicPr>
          <p:blipFill>
            <a:blip r:embed="rId4"/>
            <a:srcRect l="3937" t="9850" r="4921" b="10945"/>
            <a:stretch>
              <a:fillRect/>
            </a:stretch>
          </p:blipFill>
          <p:spPr bwMode="auto">
            <a:xfrm>
              <a:off x="568925" y="1440845"/>
              <a:ext cx="1594365" cy="1246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17"/>
            <p:cNvSpPr/>
            <p:nvPr/>
          </p:nvSpPr>
          <p:spPr>
            <a:xfrm>
              <a:off x="500034" y="1357298"/>
              <a:ext cx="1714512" cy="14287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214414" y="2786058"/>
              <a:ext cx="285752" cy="1428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Trapezoid 19"/>
            <p:cNvSpPr/>
            <p:nvPr/>
          </p:nvSpPr>
          <p:spPr>
            <a:xfrm>
              <a:off x="1142977" y="2928934"/>
              <a:ext cx="428628" cy="71438"/>
            </a:xfrm>
            <a:prstGeom prst="trapezoid">
              <a:avLst>
                <a:gd name="adj" fmla="val 100762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71473" y="1428736"/>
              <a:ext cx="1571636" cy="12668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2" name="Flowchart: Delay 21"/>
          <p:cNvSpPr/>
          <p:nvPr/>
        </p:nvSpPr>
        <p:spPr>
          <a:xfrm flipH="1">
            <a:off x="3071813" y="1643063"/>
            <a:ext cx="153987" cy="857250"/>
          </a:xfrm>
          <a:prstGeom prst="flowChartDelay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Flowchart: Delay 22"/>
          <p:cNvSpPr/>
          <p:nvPr/>
        </p:nvSpPr>
        <p:spPr>
          <a:xfrm>
            <a:off x="3214688" y="1643063"/>
            <a:ext cx="144462" cy="857250"/>
          </a:xfrm>
          <a:prstGeom prst="flowChartDelay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4" name="Straight Connector 23"/>
          <p:cNvCxnSpPr>
            <a:cxnSpLocks noChangeAspect="1"/>
          </p:cNvCxnSpPr>
          <p:nvPr/>
        </p:nvCxnSpPr>
        <p:spPr>
          <a:xfrm>
            <a:off x="3703638" y="1274763"/>
            <a:ext cx="1439862" cy="14398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524" name="Group 24"/>
          <p:cNvGrpSpPr>
            <a:grpSpLocks/>
          </p:cNvGrpSpPr>
          <p:nvPr/>
        </p:nvGrpSpPr>
        <p:grpSpPr bwMode="auto">
          <a:xfrm rot="5400000">
            <a:off x="4361657" y="2782094"/>
            <a:ext cx="220662" cy="514350"/>
            <a:chOff x="3571868" y="3071810"/>
            <a:chExt cx="276228" cy="1143008"/>
          </a:xfrm>
        </p:grpSpPr>
        <p:sp>
          <p:nvSpPr>
            <p:cNvPr id="26" name="Flowchart: Delay 25"/>
            <p:cNvSpPr/>
            <p:nvPr/>
          </p:nvSpPr>
          <p:spPr>
            <a:xfrm flipH="1">
              <a:off x="3571868" y="3071810"/>
              <a:ext cx="143082" cy="1143008"/>
            </a:xfrm>
            <a:prstGeom prst="flowChartDelay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Flowchart: Delay 26"/>
            <p:cNvSpPr/>
            <p:nvPr/>
          </p:nvSpPr>
          <p:spPr>
            <a:xfrm>
              <a:off x="3714950" y="3071810"/>
              <a:ext cx="133146" cy="1143008"/>
            </a:xfrm>
            <a:prstGeom prst="flowChartDelay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cxnSp>
        <p:nvCxnSpPr>
          <p:cNvPr id="28" name="Straight Connector 27"/>
          <p:cNvCxnSpPr>
            <a:endCxn id="22" idx="0"/>
          </p:cNvCxnSpPr>
          <p:nvPr/>
        </p:nvCxnSpPr>
        <p:spPr>
          <a:xfrm>
            <a:off x="2071688" y="1428750"/>
            <a:ext cx="1076325" cy="21431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22" idx="2"/>
          </p:cNvCxnSpPr>
          <p:nvPr/>
        </p:nvCxnSpPr>
        <p:spPr>
          <a:xfrm flipV="1">
            <a:off x="2071688" y="2500313"/>
            <a:ext cx="1076325" cy="21431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286125" y="2357438"/>
            <a:ext cx="1500188" cy="14287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286125" y="1643063"/>
            <a:ext cx="857250" cy="7143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6200000" flipV="1">
            <a:off x="3536157" y="2250281"/>
            <a:ext cx="1214438" cy="14287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729163" y="2357438"/>
            <a:ext cx="58737" cy="62865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6200000" flipV="1">
            <a:off x="3786188" y="3571875"/>
            <a:ext cx="1000125" cy="14287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 flipV="1">
            <a:off x="4179094" y="3607594"/>
            <a:ext cx="1000125" cy="7143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33" name="Picture 38" descr="SzumBialy_rysunek.tif"/>
          <p:cNvPicPr>
            <a:picLocks noChangeAspect="1"/>
          </p:cNvPicPr>
          <p:nvPr/>
        </p:nvPicPr>
        <p:blipFill>
          <a:blip r:embed="rId5"/>
          <a:srcRect l="10945" t="3937" r="9850" b="4921"/>
          <a:stretch>
            <a:fillRect/>
          </a:stretch>
        </p:blipFill>
        <p:spPr bwMode="auto">
          <a:xfrm>
            <a:off x="4357688" y="4143375"/>
            <a:ext cx="2857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Down Arrow 40"/>
          <p:cNvSpPr/>
          <p:nvPr/>
        </p:nvSpPr>
        <p:spPr>
          <a:xfrm>
            <a:off x="6500813" y="1571612"/>
            <a:ext cx="357187" cy="1285875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Down Arrow 41"/>
          <p:cNvSpPr/>
          <p:nvPr/>
        </p:nvSpPr>
        <p:spPr>
          <a:xfrm>
            <a:off x="6858000" y="1571612"/>
            <a:ext cx="357188" cy="1285875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" name="Down Arrow 42"/>
          <p:cNvSpPr/>
          <p:nvPr/>
        </p:nvSpPr>
        <p:spPr>
          <a:xfrm>
            <a:off x="7215188" y="1571612"/>
            <a:ext cx="357187" cy="1285875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" name="Down Arrow 43"/>
          <p:cNvSpPr/>
          <p:nvPr/>
        </p:nvSpPr>
        <p:spPr>
          <a:xfrm>
            <a:off x="7572375" y="1571612"/>
            <a:ext cx="357188" cy="128587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Down Arrow 44"/>
          <p:cNvSpPr/>
          <p:nvPr/>
        </p:nvSpPr>
        <p:spPr>
          <a:xfrm>
            <a:off x="7929563" y="1571612"/>
            <a:ext cx="357187" cy="1285875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357950" y="3000372"/>
            <a:ext cx="2143140" cy="2357454"/>
          </a:xfrm>
          <a:prstGeom prst="rect">
            <a:avLst/>
          </a:prstGeom>
          <a:solidFill>
            <a:schemeClr val="accent5">
              <a:lumMod val="40000"/>
              <a:lumOff val="6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6300000" y="2664000"/>
            <a:ext cx="2320494" cy="354005"/>
            <a:chOff x="6327352" y="2644649"/>
            <a:chExt cx="2320494" cy="354005"/>
          </a:xfrm>
        </p:grpSpPr>
        <p:sp>
          <p:nvSpPr>
            <p:cNvPr id="63" name="Arc 62"/>
            <p:cNvSpPr/>
            <p:nvPr/>
          </p:nvSpPr>
          <p:spPr>
            <a:xfrm rot="8053702">
              <a:off x="6326794" y="2645207"/>
              <a:ext cx="354004" cy="352888"/>
            </a:xfrm>
            <a:prstGeom prst="arc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Arc 63"/>
            <p:cNvSpPr/>
            <p:nvPr/>
          </p:nvSpPr>
          <p:spPr>
            <a:xfrm rot="8053702">
              <a:off x="6573992" y="2645207"/>
              <a:ext cx="354004" cy="352888"/>
            </a:xfrm>
            <a:prstGeom prst="arc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Arc 64"/>
            <p:cNvSpPr/>
            <p:nvPr/>
          </p:nvSpPr>
          <p:spPr>
            <a:xfrm rot="8053702">
              <a:off x="6826860" y="2645207"/>
              <a:ext cx="354004" cy="352888"/>
            </a:xfrm>
            <a:prstGeom prst="arc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Arc 65"/>
            <p:cNvSpPr/>
            <p:nvPr/>
          </p:nvSpPr>
          <p:spPr>
            <a:xfrm rot="8053702">
              <a:off x="7074058" y="2645207"/>
              <a:ext cx="354004" cy="352888"/>
            </a:xfrm>
            <a:prstGeom prst="arc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Arc 67"/>
            <p:cNvSpPr/>
            <p:nvPr/>
          </p:nvSpPr>
          <p:spPr>
            <a:xfrm rot="8053702">
              <a:off x="7326927" y="2645208"/>
              <a:ext cx="354004" cy="352888"/>
            </a:xfrm>
            <a:prstGeom prst="arc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Arc 68"/>
            <p:cNvSpPr/>
            <p:nvPr/>
          </p:nvSpPr>
          <p:spPr>
            <a:xfrm rot="8053702">
              <a:off x="7574125" y="2645208"/>
              <a:ext cx="354004" cy="352888"/>
            </a:xfrm>
            <a:prstGeom prst="arc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Arc 69"/>
            <p:cNvSpPr/>
            <p:nvPr/>
          </p:nvSpPr>
          <p:spPr>
            <a:xfrm rot="8053702">
              <a:off x="7826993" y="2645208"/>
              <a:ext cx="354004" cy="352888"/>
            </a:xfrm>
            <a:prstGeom prst="arc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Arc 70"/>
            <p:cNvSpPr/>
            <p:nvPr/>
          </p:nvSpPr>
          <p:spPr>
            <a:xfrm rot="8053702">
              <a:off x="8074191" y="2645208"/>
              <a:ext cx="354004" cy="352888"/>
            </a:xfrm>
            <a:prstGeom prst="arc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Arc 71"/>
            <p:cNvSpPr/>
            <p:nvPr/>
          </p:nvSpPr>
          <p:spPr>
            <a:xfrm rot="8053702">
              <a:off x="8294400" y="2645207"/>
              <a:ext cx="354004" cy="352888"/>
            </a:xfrm>
            <a:prstGeom prst="arc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Rectangle 72"/>
          <p:cNvSpPr/>
          <p:nvPr/>
        </p:nvSpPr>
        <p:spPr>
          <a:xfrm>
            <a:off x="6286500" y="2571750"/>
            <a:ext cx="71438" cy="2795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8501063" y="2571750"/>
            <a:ext cx="71437" cy="2795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5" name="Text Box 52"/>
          <p:cNvSpPr txBox="1">
            <a:spLocks noChangeArrowheads="1"/>
          </p:cNvSpPr>
          <p:nvPr/>
        </p:nvSpPr>
        <p:spPr bwMode="auto">
          <a:xfrm>
            <a:off x="4000496" y="214290"/>
            <a:ext cx="107157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Retina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5" name="Obraz 3" descr="EIs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1079500"/>
            <a:ext cx="7858125" cy="577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1071563" y="2879725"/>
            <a:ext cx="357187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cxnSp>
        <p:nvCxnSpPr>
          <p:cNvPr id="7" name="Łącznik prosty 6"/>
          <p:cNvCxnSpPr/>
          <p:nvPr/>
        </p:nvCxnSpPr>
        <p:spPr>
          <a:xfrm>
            <a:off x="1022350" y="5000625"/>
            <a:ext cx="4643438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072066" y="2062800"/>
            <a:ext cx="1071570" cy="1000132"/>
          </a:xfrm>
          <a:prstGeom prst="straightConnector1">
            <a:avLst/>
          </a:prstGeom>
          <a:ln w="50800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714876" y="3528000"/>
            <a:ext cx="1428760" cy="214314"/>
          </a:xfrm>
          <a:prstGeom prst="straightConnector1">
            <a:avLst/>
          </a:prstGeom>
          <a:ln w="50800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714876" y="4273200"/>
            <a:ext cx="1428760" cy="285752"/>
          </a:xfrm>
          <a:prstGeom prst="straightConnector1">
            <a:avLst/>
          </a:prstGeom>
          <a:ln w="50800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429124" y="4766400"/>
            <a:ext cx="1714512" cy="934216"/>
          </a:xfrm>
          <a:prstGeom prst="straightConnector1">
            <a:avLst/>
          </a:prstGeom>
          <a:ln w="50800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52"/>
          <p:cNvSpPr txBox="1">
            <a:spLocks noChangeArrowheads="1"/>
          </p:cNvSpPr>
          <p:nvPr/>
        </p:nvSpPr>
        <p:spPr bwMode="auto">
          <a:xfrm>
            <a:off x="4000496" y="214290"/>
            <a:ext cx="107157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Retina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5" name="Obraz 3" descr="EIs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1079500"/>
            <a:ext cx="7858125" cy="577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1071563" y="2879725"/>
            <a:ext cx="357187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cxnSp>
        <p:nvCxnSpPr>
          <p:cNvPr id="7" name="Łącznik prosty 6"/>
          <p:cNvCxnSpPr/>
          <p:nvPr/>
        </p:nvCxnSpPr>
        <p:spPr>
          <a:xfrm>
            <a:off x="1022350" y="5000625"/>
            <a:ext cx="4643438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7794" y="1000108"/>
            <a:ext cx="42656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000" smtClean="0">
                <a:latin typeface="Calibri" pitchFamily="34" charset="0"/>
              </a:rPr>
              <a:t>automated identification of signals from individual neurons:</a:t>
            </a:r>
            <a:endParaRPr lang="pl-PL" sz="2000"/>
          </a:p>
        </p:txBody>
      </p:sp>
      <p:sp>
        <p:nvSpPr>
          <p:cNvPr id="9" name="Oval 53"/>
          <p:cNvSpPr>
            <a:spLocks noChangeArrowheads="1"/>
          </p:cNvSpPr>
          <p:nvPr/>
        </p:nvSpPr>
        <p:spPr bwMode="auto">
          <a:xfrm>
            <a:off x="204758" y="1142984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12" name="Text Box 52"/>
          <p:cNvSpPr txBox="1">
            <a:spLocks noChangeArrowheads="1"/>
          </p:cNvSpPr>
          <p:nvPr/>
        </p:nvSpPr>
        <p:spPr bwMode="auto">
          <a:xfrm>
            <a:off x="357158" y="1643050"/>
            <a:ext cx="5214974" cy="10156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000" smtClean="0">
                <a:latin typeface="Calibri" pitchFamily="34" charset="0"/>
              </a:rPr>
              <a:t>a) visual white noise: </a:t>
            </a:r>
            <a:r>
              <a:rPr lang="pl-PL" sz="2000" smtClean="0">
                <a:solidFill>
                  <a:srgbClr val="FF0000"/>
                </a:solidFill>
                <a:latin typeface="Calibri" pitchFamily="34" charset="0"/>
              </a:rPr>
              <a:t>30 min</a:t>
            </a:r>
            <a:r>
              <a:rPr lang="pl-PL" sz="2000" smtClean="0">
                <a:latin typeface="Calibri" pitchFamily="34" charset="0"/>
              </a:rPr>
              <a:t>.</a:t>
            </a:r>
          </a:p>
          <a:p>
            <a:r>
              <a:rPr lang="pl-PL" sz="2000" smtClean="0">
                <a:latin typeface="Calibri" pitchFamily="34" charset="0"/>
              </a:rPr>
              <a:t>b) identification based on Principal Component Analysis:  </a:t>
            </a:r>
            <a:r>
              <a:rPr lang="pl-PL" sz="2000" smtClean="0">
                <a:solidFill>
                  <a:srgbClr val="FF0000"/>
                </a:solidFill>
                <a:latin typeface="Calibri" pitchFamily="34" charset="0"/>
              </a:rPr>
              <a:t>30 min</a:t>
            </a:r>
            <a:r>
              <a:rPr lang="pl-PL" sz="2000" smtClean="0">
                <a:latin typeface="Calibri" pitchFamily="34" charset="0"/>
              </a:rPr>
              <a:t>.             </a:t>
            </a:r>
            <a:r>
              <a:rPr lang="pl-PL" sz="2000" smtClean="0">
                <a:solidFill>
                  <a:srgbClr val="FF0000"/>
                </a:solidFill>
                <a:latin typeface="Calibri" pitchFamily="34" charset="0"/>
              </a:rPr>
              <a:t>300 – 500 cells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357422" y="2448000"/>
            <a:ext cx="500066" cy="1588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072066" y="2062800"/>
            <a:ext cx="1071570" cy="1000132"/>
          </a:xfrm>
          <a:prstGeom prst="straightConnector1">
            <a:avLst/>
          </a:prstGeom>
          <a:ln w="50800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714876" y="3528000"/>
            <a:ext cx="1428760" cy="214314"/>
          </a:xfrm>
          <a:prstGeom prst="straightConnector1">
            <a:avLst/>
          </a:prstGeom>
          <a:ln w="50800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714876" y="4273200"/>
            <a:ext cx="1428760" cy="285752"/>
          </a:xfrm>
          <a:prstGeom prst="straightConnector1">
            <a:avLst/>
          </a:prstGeom>
          <a:ln w="50800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429124" y="4766400"/>
            <a:ext cx="1714512" cy="934216"/>
          </a:xfrm>
          <a:prstGeom prst="straightConnector1">
            <a:avLst/>
          </a:prstGeom>
          <a:ln w="50800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875" y="5700730"/>
            <a:ext cx="5334000" cy="22860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 type="none" w="lg" len="lg"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71438" y="5822950"/>
            <a:ext cx="5791200" cy="958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pl-PL" sz="2000">
                <a:latin typeface="Calibri" pitchFamily="34" charset="0"/>
              </a:rPr>
              <a:t>Litke AM, et al: </a:t>
            </a:r>
            <a:r>
              <a:rPr lang="pl-PL" sz="2000" i="1">
                <a:latin typeface="Calibri" pitchFamily="34" charset="0"/>
              </a:rPr>
              <a:t>What does the eye tell the brain?: Development of a system for the large-scale recording of retinal output activity.</a:t>
            </a:r>
            <a:r>
              <a:rPr lang="en-US" sz="2000">
                <a:latin typeface="Calibri" pitchFamily="34" charset="0"/>
                <a:cs typeface="Times New Roman" pitchFamily="18" charset="0"/>
              </a:rPr>
              <a:t> </a:t>
            </a:r>
            <a:r>
              <a:rPr lang="pl-PL" sz="2000">
                <a:latin typeface="Calibri" pitchFamily="34" charset="0"/>
                <a:cs typeface="Times New Roman" pitchFamily="18" charset="0"/>
              </a:rPr>
              <a:t>IEEE Trans Nuc Sci</a:t>
            </a:r>
            <a:r>
              <a:rPr lang="pl-PL" sz="2000">
                <a:latin typeface="Calibri" pitchFamily="34" charset="0"/>
              </a:rPr>
              <a:t>, 2004.</a:t>
            </a:r>
            <a:endParaRPr lang="en-US" sz="2000">
              <a:latin typeface="Calibri" pitchFamily="34" charset="0"/>
            </a:endParaRPr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71438" y="5791200"/>
            <a:ext cx="5715000" cy="990600"/>
          </a:xfrm>
          <a:prstGeom prst="rect">
            <a:avLst/>
          </a:prstGeom>
          <a:noFill/>
          <a:ln w="25400">
            <a:solidFill>
              <a:srgbClr val="1319C9"/>
            </a:solidFill>
            <a:miter lim="800000"/>
            <a:headEnd/>
            <a:tailEnd type="none" w="lg" len="med"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23" name="Text Box 52"/>
          <p:cNvSpPr txBox="1">
            <a:spLocks noChangeArrowheads="1"/>
          </p:cNvSpPr>
          <p:nvPr/>
        </p:nvSpPr>
        <p:spPr bwMode="auto">
          <a:xfrm>
            <a:off x="4000496" y="214290"/>
            <a:ext cx="107157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Retina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52"/>
          <p:cNvSpPr txBox="1">
            <a:spLocks noChangeArrowheads="1"/>
          </p:cNvSpPr>
          <p:nvPr/>
        </p:nvSpPr>
        <p:spPr bwMode="auto">
          <a:xfrm>
            <a:off x="3643306" y="214290"/>
            <a:ext cx="1928826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Introduction</a:t>
            </a:r>
            <a:endParaRPr lang="pl-PL" sz="2400">
              <a:latin typeface="Calibri" pitchFamily="34" charset="0"/>
            </a:endParaRP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066800" y="1806575"/>
            <a:ext cx="7010400" cy="4857750"/>
            <a:chOff x="672" y="912"/>
            <a:chExt cx="4416" cy="3060"/>
          </a:xfrm>
        </p:grpSpPr>
        <p:pic>
          <p:nvPicPr>
            <p:cNvPr id="5" name="Picture 2" descr="C:\Documents and Settings\root\Pulpit\pawel\Neuroelektronika\wyklad1_wstep\neuron.tif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72" y="1200"/>
              <a:ext cx="4416" cy="2529"/>
            </a:xfrm>
            <a:prstGeom prst="rect">
              <a:avLst/>
            </a:prstGeom>
            <a:noFill/>
          </p:spPr>
        </p:pic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1248" y="1104"/>
              <a:ext cx="864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1776" y="912"/>
              <a:ext cx="192" cy="9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968" y="2352"/>
              <a:ext cx="1824" cy="3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2592" y="2160"/>
              <a:ext cx="864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2208" y="3216"/>
              <a:ext cx="1200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3504" y="3168"/>
              <a:ext cx="960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2592" y="3120"/>
              <a:ext cx="384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3696" y="1088"/>
              <a:ext cx="1296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3648" y="1505"/>
              <a:ext cx="52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3486" y="3060"/>
              <a:ext cx="73" cy="9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57224" y="1500174"/>
            <a:ext cx="7643866" cy="1588"/>
          </a:xfrm>
          <a:prstGeom prst="line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1964513" y="1320785"/>
            <a:ext cx="35719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 flipH="1" flipV="1">
            <a:off x="4178297" y="1319991"/>
            <a:ext cx="35719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 flipH="1" flipV="1">
            <a:off x="5321305" y="1319991"/>
            <a:ext cx="35719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 flipH="1" flipV="1">
            <a:off x="7394595" y="1319991"/>
            <a:ext cx="35719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2"/>
          <p:cNvSpPr txBox="1">
            <a:spLocks noChangeArrowheads="1"/>
          </p:cNvSpPr>
          <p:nvPr/>
        </p:nvSpPr>
        <p:spPr bwMode="auto">
          <a:xfrm>
            <a:off x="4000496" y="214290"/>
            <a:ext cx="107157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Retina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85"/>
          <p:cNvGrpSpPr/>
          <p:nvPr/>
        </p:nvGrpSpPr>
        <p:grpSpPr>
          <a:xfrm>
            <a:off x="781380" y="2000240"/>
            <a:ext cx="1718918" cy="1143008"/>
            <a:chOff x="1428728" y="5286388"/>
            <a:chExt cx="1718918" cy="1143008"/>
          </a:xfrm>
        </p:grpSpPr>
        <p:sp>
          <p:nvSpPr>
            <p:cNvPr id="4" name="Rectangle 3"/>
            <p:cNvSpPr/>
            <p:nvPr/>
          </p:nvSpPr>
          <p:spPr>
            <a:xfrm>
              <a:off x="1428728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501200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571604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645200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717200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789200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61200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82"/>
            <p:cNvGrpSpPr/>
            <p:nvPr/>
          </p:nvGrpSpPr>
          <p:grpSpPr>
            <a:xfrm>
              <a:off x="1933200" y="5286388"/>
              <a:ext cx="1214446" cy="1143008"/>
              <a:chOff x="6500826" y="3214686"/>
              <a:chExt cx="1214446" cy="1143008"/>
            </a:xfrm>
            <a:scene3d>
              <a:camera prst="orthographicFront">
                <a:rot lat="1200000" lon="6600000" rev="0"/>
              </a:camera>
              <a:lightRig rig="threePt" dir="t"/>
            </a:scene3d>
          </p:grpSpPr>
          <p:pic>
            <p:nvPicPr>
              <p:cNvPr id="12" name="Picture 11" descr="frame3.ti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500826" y="3214686"/>
                <a:ext cx="1202436" cy="1115568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6500826" y="3238094"/>
                <a:ext cx="1214446" cy="1119600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47" name="Straight Connector 46"/>
          <p:cNvCxnSpPr/>
          <p:nvPr/>
        </p:nvCxnSpPr>
        <p:spPr>
          <a:xfrm>
            <a:off x="857224" y="1500174"/>
            <a:ext cx="7643866" cy="1588"/>
          </a:xfrm>
          <a:prstGeom prst="line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 flipH="1" flipV="1">
            <a:off x="1964513" y="1320785"/>
            <a:ext cx="35719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 flipH="1" flipV="1">
            <a:off x="4178297" y="1319991"/>
            <a:ext cx="35719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 flipH="1" flipV="1">
            <a:off x="5321305" y="1319991"/>
            <a:ext cx="35719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 flipH="1" flipV="1">
            <a:off x="7394595" y="1319991"/>
            <a:ext cx="35719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1964513" y="1678769"/>
            <a:ext cx="357190" cy="158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52"/>
          <p:cNvSpPr txBox="1">
            <a:spLocks noChangeArrowheads="1"/>
          </p:cNvSpPr>
          <p:nvPr/>
        </p:nvSpPr>
        <p:spPr bwMode="auto">
          <a:xfrm>
            <a:off x="4000496" y="214290"/>
            <a:ext cx="107157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Retina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85"/>
          <p:cNvGrpSpPr/>
          <p:nvPr/>
        </p:nvGrpSpPr>
        <p:grpSpPr>
          <a:xfrm>
            <a:off x="781380" y="2000240"/>
            <a:ext cx="1718918" cy="1143008"/>
            <a:chOff x="1428728" y="5286388"/>
            <a:chExt cx="1718918" cy="1143008"/>
          </a:xfrm>
        </p:grpSpPr>
        <p:sp>
          <p:nvSpPr>
            <p:cNvPr id="4" name="Rectangle 3"/>
            <p:cNvSpPr/>
            <p:nvPr/>
          </p:nvSpPr>
          <p:spPr>
            <a:xfrm>
              <a:off x="1428728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501200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571604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645200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717200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789200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61200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82"/>
            <p:cNvGrpSpPr/>
            <p:nvPr/>
          </p:nvGrpSpPr>
          <p:grpSpPr>
            <a:xfrm>
              <a:off x="1933200" y="5286388"/>
              <a:ext cx="1214446" cy="1143008"/>
              <a:chOff x="6500826" y="3214686"/>
              <a:chExt cx="1214446" cy="1143008"/>
            </a:xfrm>
            <a:scene3d>
              <a:camera prst="orthographicFront">
                <a:rot lat="1200000" lon="6600000" rev="0"/>
              </a:camera>
              <a:lightRig rig="threePt" dir="t"/>
            </a:scene3d>
          </p:grpSpPr>
          <p:pic>
            <p:nvPicPr>
              <p:cNvPr id="12" name="Picture 11" descr="frame3.ti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500826" y="3214686"/>
                <a:ext cx="1202436" cy="1115568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6500826" y="3238094"/>
                <a:ext cx="1214446" cy="1119600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" name="Group 99"/>
          <p:cNvGrpSpPr/>
          <p:nvPr/>
        </p:nvGrpSpPr>
        <p:grpSpPr>
          <a:xfrm>
            <a:off x="3000364" y="2023648"/>
            <a:ext cx="1720816" cy="1119600"/>
            <a:chOff x="6208770" y="3319056"/>
            <a:chExt cx="1720816" cy="1119600"/>
          </a:xfrm>
        </p:grpSpPr>
        <p:sp>
          <p:nvSpPr>
            <p:cNvPr id="15" name="Rectangle 14"/>
            <p:cNvSpPr/>
            <p:nvPr/>
          </p:nvSpPr>
          <p:spPr>
            <a:xfrm>
              <a:off x="6208770" y="331905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281242" y="331905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351646" y="331905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425242" y="331905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497242" y="331905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569242" y="331905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641242" y="331905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52"/>
            <p:cNvGrpSpPr/>
            <p:nvPr/>
          </p:nvGrpSpPr>
          <p:grpSpPr>
            <a:xfrm>
              <a:off x="6715140" y="3319056"/>
              <a:ext cx="1214446" cy="1119600"/>
              <a:chOff x="6500826" y="857232"/>
              <a:chExt cx="1214446" cy="1119600"/>
            </a:xfrm>
            <a:scene3d>
              <a:camera prst="orthographicFront">
                <a:rot lat="1200000" lon="6600000" rev="0"/>
              </a:camera>
              <a:lightRig rig="threePt" dir="t"/>
            </a:scene3d>
          </p:grpSpPr>
          <p:pic>
            <p:nvPicPr>
              <p:cNvPr id="23" name="Picture 22" descr="frame1.ti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00826" y="857232"/>
                <a:ext cx="1207008" cy="1110996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6500826" y="857232"/>
                <a:ext cx="1214446" cy="1119600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" name="Group 103"/>
          <p:cNvGrpSpPr/>
          <p:nvPr/>
        </p:nvGrpSpPr>
        <p:grpSpPr>
          <a:xfrm>
            <a:off x="4143372" y="2000240"/>
            <a:ext cx="1720816" cy="1143008"/>
            <a:chOff x="3500430" y="3143248"/>
            <a:chExt cx="1720816" cy="1143008"/>
          </a:xfrm>
        </p:grpSpPr>
        <p:sp>
          <p:nvSpPr>
            <p:cNvPr id="26" name="Rectangle 25"/>
            <p:cNvSpPr/>
            <p:nvPr/>
          </p:nvSpPr>
          <p:spPr>
            <a:xfrm>
              <a:off x="3500430" y="316665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572902" y="316665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643306" y="316665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716902" y="316665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788902" y="316665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860902" y="316665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932902" y="316665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55"/>
            <p:cNvGrpSpPr/>
            <p:nvPr/>
          </p:nvGrpSpPr>
          <p:grpSpPr>
            <a:xfrm>
              <a:off x="4006800" y="3143248"/>
              <a:ext cx="1214446" cy="1143008"/>
              <a:chOff x="7929554" y="2071678"/>
              <a:chExt cx="1214446" cy="1143008"/>
            </a:xfrm>
            <a:scene3d>
              <a:camera prst="orthographicFront">
                <a:rot lat="1200000" lon="6600000" rev="0"/>
              </a:camera>
              <a:lightRig rig="threePt" dir="t"/>
            </a:scene3d>
          </p:grpSpPr>
          <p:pic>
            <p:nvPicPr>
              <p:cNvPr id="34" name="Picture 33" descr="frame2.ti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29554" y="2071678"/>
                <a:ext cx="1211580" cy="1115568"/>
              </a:xfrm>
              <a:prstGeom prst="rect">
                <a:avLst/>
              </a:prstGeom>
            </p:spPr>
          </p:pic>
          <p:sp>
            <p:nvSpPr>
              <p:cNvPr id="35" name="Rectangle 34"/>
              <p:cNvSpPr/>
              <p:nvPr/>
            </p:nvSpPr>
            <p:spPr>
              <a:xfrm>
                <a:off x="7929554" y="2095086"/>
                <a:ext cx="1214446" cy="1119600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6" name="Group 85"/>
          <p:cNvGrpSpPr/>
          <p:nvPr/>
        </p:nvGrpSpPr>
        <p:grpSpPr>
          <a:xfrm>
            <a:off x="6215074" y="2000240"/>
            <a:ext cx="1718918" cy="1143008"/>
            <a:chOff x="1428728" y="5286388"/>
            <a:chExt cx="1718918" cy="1143008"/>
          </a:xfrm>
        </p:grpSpPr>
        <p:sp>
          <p:nvSpPr>
            <p:cNvPr id="37" name="Rectangle 36"/>
            <p:cNvSpPr/>
            <p:nvPr/>
          </p:nvSpPr>
          <p:spPr>
            <a:xfrm>
              <a:off x="1428728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501200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71604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645200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717200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789200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861200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82"/>
            <p:cNvGrpSpPr/>
            <p:nvPr/>
          </p:nvGrpSpPr>
          <p:grpSpPr>
            <a:xfrm>
              <a:off x="1933200" y="5286388"/>
              <a:ext cx="1214446" cy="1143008"/>
              <a:chOff x="6500826" y="3214686"/>
              <a:chExt cx="1214446" cy="1143008"/>
            </a:xfrm>
            <a:scene3d>
              <a:camera prst="orthographicFront">
                <a:rot lat="1200000" lon="6600000" rev="0"/>
              </a:camera>
              <a:lightRig rig="threePt" dir="t"/>
            </a:scene3d>
          </p:grpSpPr>
          <p:pic>
            <p:nvPicPr>
              <p:cNvPr id="45" name="Picture 44" descr="frame3.ti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500826" y="3214686"/>
                <a:ext cx="1202436" cy="1115568"/>
              </a:xfrm>
              <a:prstGeom prst="rect">
                <a:avLst/>
              </a:prstGeom>
            </p:spPr>
          </p:pic>
          <p:sp>
            <p:nvSpPr>
              <p:cNvPr id="46" name="Rectangle 45"/>
              <p:cNvSpPr/>
              <p:nvPr/>
            </p:nvSpPr>
            <p:spPr>
              <a:xfrm>
                <a:off x="6500826" y="3238094"/>
                <a:ext cx="1214446" cy="1119600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47" name="Straight Connector 46"/>
          <p:cNvCxnSpPr/>
          <p:nvPr/>
        </p:nvCxnSpPr>
        <p:spPr>
          <a:xfrm>
            <a:off x="857224" y="1500174"/>
            <a:ext cx="7643866" cy="1588"/>
          </a:xfrm>
          <a:prstGeom prst="line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 flipH="1" flipV="1">
            <a:off x="1964513" y="1320785"/>
            <a:ext cx="35719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 flipH="1" flipV="1">
            <a:off x="4178297" y="1319991"/>
            <a:ext cx="35719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 flipH="1" flipV="1">
            <a:off x="5321305" y="1319991"/>
            <a:ext cx="35719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 flipH="1" flipV="1">
            <a:off x="7394595" y="1319991"/>
            <a:ext cx="35719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1964513" y="1678769"/>
            <a:ext cx="357190" cy="158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>
            <a:off x="4178297" y="1677975"/>
            <a:ext cx="357190" cy="158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5321305" y="1677975"/>
            <a:ext cx="357190" cy="158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>
            <a:off x="7394595" y="1677975"/>
            <a:ext cx="357190" cy="158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 Box 52"/>
          <p:cNvSpPr txBox="1">
            <a:spLocks noChangeArrowheads="1"/>
          </p:cNvSpPr>
          <p:nvPr/>
        </p:nvSpPr>
        <p:spPr bwMode="auto">
          <a:xfrm>
            <a:off x="4000496" y="214290"/>
            <a:ext cx="107157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Retina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85"/>
          <p:cNvGrpSpPr/>
          <p:nvPr/>
        </p:nvGrpSpPr>
        <p:grpSpPr>
          <a:xfrm>
            <a:off x="781380" y="2000240"/>
            <a:ext cx="1718918" cy="1143008"/>
            <a:chOff x="1428728" y="5286388"/>
            <a:chExt cx="1718918" cy="1143008"/>
          </a:xfrm>
        </p:grpSpPr>
        <p:sp>
          <p:nvSpPr>
            <p:cNvPr id="4" name="Rectangle 3"/>
            <p:cNvSpPr/>
            <p:nvPr/>
          </p:nvSpPr>
          <p:spPr>
            <a:xfrm>
              <a:off x="1428728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501200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571604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645200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717200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789200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61200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82"/>
            <p:cNvGrpSpPr/>
            <p:nvPr/>
          </p:nvGrpSpPr>
          <p:grpSpPr>
            <a:xfrm>
              <a:off x="1933200" y="5286388"/>
              <a:ext cx="1214446" cy="1143008"/>
              <a:chOff x="6500826" y="3214686"/>
              <a:chExt cx="1214446" cy="1143008"/>
            </a:xfrm>
            <a:scene3d>
              <a:camera prst="orthographicFront">
                <a:rot lat="1200000" lon="6600000" rev="0"/>
              </a:camera>
              <a:lightRig rig="threePt" dir="t"/>
            </a:scene3d>
          </p:grpSpPr>
          <p:pic>
            <p:nvPicPr>
              <p:cNvPr id="12" name="Picture 11" descr="frame3.ti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500826" y="3214686"/>
                <a:ext cx="1202436" cy="1115568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6500826" y="3238094"/>
                <a:ext cx="1214446" cy="1119600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" name="Group 99"/>
          <p:cNvGrpSpPr/>
          <p:nvPr/>
        </p:nvGrpSpPr>
        <p:grpSpPr>
          <a:xfrm>
            <a:off x="3000364" y="2023648"/>
            <a:ext cx="1720816" cy="1119600"/>
            <a:chOff x="6208770" y="3319056"/>
            <a:chExt cx="1720816" cy="1119600"/>
          </a:xfrm>
        </p:grpSpPr>
        <p:sp>
          <p:nvSpPr>
            <p:cNvPr id="15" name="Rectangle 14"/>
            <p:cNvSpPr/>
            <p:nvPr/>
          </p:nvSpPr>
          <p:spPr>
            <a:xfrm>
              <a:off x="6208770" y="331905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281242" y="331905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351646" y="331905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425242" y="331905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497242" y="331905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569242" y="331905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641242" y="331905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52"/>
            <p:cNvGrpSpPr/>
            <p:nvPr/>
          </p:nvGrpSpPr>
          <p:grpSpPr>
            <a:xfrm>
              <a:off x="6715140" y="3319056"/>
              <a:ext cx="1214446" cy="1119600"/>
              <a:chOff x="6500826" y="857232"/>
              <a:chExt cx="1214446" cy="1119600"/>
            </a:xfrm>
            <a:scene3d>
              <a:camera prst="orthographicFront">
                <a:rot lat="1200000" lon="6600000" rev="0"/>
              </a:camera>
              <a:lightRig rig="threePt" dir="t"/>
            </a:scene3d>
          </p:grpSpPr>
          <p:pic>
            <p:nvPicPr>
              <p:cNvPr id="23" name="Picture 22" descr="frame1.ti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00826" y="857232"/>
                <a:ext cx="1207008" cy="1110996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6500826" y="857232"/>
                <a:ext cx="1214446" cy="1119600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" name="Group 103"/>
          <p:cNvGrpSpPr/>
          <p:nvPr/>
        </p:nvGrpSpPr>
        <p:grpSpPr>
          <a:xfrm>
            <a:off x="4143372" y="2000240"/>
            <a:ext cx="1720816" cy="1143008"/>
            <a:chOff x="3500430" y="3143248"/>
            <a:chExt cx="1720816" cy="1143008"/>
          </a:xfrm>
        </p:grpSpPr>
        <p:sp>
          <p:nvSpPr>
            <p:cNvPr id="26" name="Rectangle 25"/>
            <p:cNvSpPr/>
            <p:nvPr/>
          </p:nvSpPr>
          <p:spPr>
            <a:xfrm>
              <a:off x="3500430" y="316665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572902" y="316665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643306" y="316665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716902" y="316665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788902" y="316665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860902" y="316665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932902" y="316665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55"/>
            <p:cNvGrpSpPr/>
            <p:nvPr/>
          </p:nvGrpSpPr>
          <p:grpSpPr>
            <a:xfrm>
              <a:off x="4006800" y="3143248"/>
              <a:ext cx="1214446" cy="1143008"/>
              <a:chOff x="7929554" y="2071678"/>
              <a:chExt cx="1214446" cy="1143008"/>
            </a:xfrm>
            <a:scene3d>
              <a:camera prst="orthographicFront">
                <a:rot lat="1200000" lon="6600000" rev="0"/>
              </a:camera>
              <a:lightRig rig="threePt" dir="t"/>
            </a:scene3d>
          </p:grpSpPr>
          <p:pic>
            <p:nvPicPr>
              <p:cNvPr id="34" name="Picture 33" descr="frame2.ti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29554" y="2071678"/>
                <a:ext cx="1211580" cy="1115568"/>
              </a:xfrm>
              <a:prstGeom prst="rect">
                <a:avLst/>
              </a:prstGeom>
            </p:spPr>
          </p:pic>
          <p:sp>
            <p:nvSpPr>
              <p:cNvPr id="35" name="Rectangle 34"/>
              <p:cNvSpPr/>
              <p:nvPr/>
            </p:nvSpPr>
            <p:spPr>
              <a:xfrm>
                <a:off x="7929554" y="2095086"/>
                <a:ext cx="1214446" cy="1119600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6" name="Group 85"/>
          <p:cNvGrpSpPr/>
          <p:nvPr/>
        </p:nvGrpSpPr>
        <p:grpSpPr>
          <a:xfrm>
            <a:off x="6215074" y="2000240"/>
            <a:ext cx="1718918" cy="1143008"/>
            <a:chOff x="1428728" y="5286388"/>
            <a:chExt cx="1718918" cy="1143008"/>
          </a:xfrm>
        </p:grpSpPr>
        <p:sp>
          <p:nvSpPr>
            <p:cNvPr id="37" name="Rectangle 36"/>
            <p:cNvSpPr/>
            <p:nvPr/>
          </p:nvSpPr>
          <p:spPr>
            <a:xfrm>
              <a:off x="1428728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501200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71604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645200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717200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789200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861200" y="5309796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82"/>
            <p:cNvGrpSpPr/>
            <p:nvPr/>
          </p:nvGrpSpPr>
          <p:grpSpPr>
            <a:xfrm>
              <a:off x="1933200" y="5286388"/>
              <a:ext cx="1214446" cy="1143008"/>
              <a:chOff x="6500826" y="3214686"/>
              <a:chExt cx="1214446" cy="1143008"/>
            </a:xfrm>
            <a:scene3d>
              <a:camera prst="orthographicFront">
                <a:rot lat="1200000" lon="6600000" rev="0"/>
              </a:camera>
              <a:lightRig rig="threePt" dir="t"/>
            </a:scene3d>
          </p:grpSpPr>
          <p:pic>
            <p:nvPicPr>
              <p:cNvPr id="45" name="Picture 44" descr="frame3.ti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500826" y="3214686"/>
                <a:ext cx="1202436" cy="1115568"/>
              </a:xfrm>
              <a:prstGeom prst="rect">
                <a:avLst/>
              </a:prstGeom>
            </p:spPr>
          </p:pic>
          <p:sp>
            <p:nvSpPr>
              <p:cNvPr id="46" name="Rectangle 45"/>
              <p:cNvSpPr/>
              <p:nvPr/>
            </p:nvSpPr>
            <p:spPr>
              <a:xfrm>
                <a:off x="6500826" y="3238094"/>
                <a:ext cx="1214446" cy="1119600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47" name="Straight Connector 46"/>
          <p:cNvCxnSpPr/>
          <p:nvPr/>
        </p:nvCxnSpPr>
        <p:spPr>
          <a:xfrm>
            <a:off x="857224" y="1500174"/>
            <a:ext cx="7643866" cy="1588"/>
          </a:xfrm>
          <a:prstGeom prst="line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 flipH="1" flipV="1">
            <a:off x="1964513" y="1320785"/>
            <a:ext cx="35719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 flipH="1" flipV="1">
            <a:off x="4178297" y="1319991"/>
            <a:ext cx="35719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 flipH="1" flipV="1">
            <a:off x="5321305" y="1319991"/>
            <a:ext cx="35719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 flipH="1" flipV="1">
            <a:off x="7394595" y="1319991"/>
            <a:ext cx="35719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141"/>
          <p:cNvGrpSpPr/>
          <p:nvPr/>
        </p:nvGrpSpPr>
        <p:grpSpPr>
          <a:xfrm>
            <a:off x="4286248" y="4286256"/>
            <a:ext cx="428628" cy="428628"/>
            <a:chOff x="2071670" y="5000636"/>
            <a:chExt cx="428628" cy="428628"/>
          </a:xfrm>
        </p:grpSpPr>
        <p:sp>
          <p:nvSpPr>
            <p:cNvPr id="53" name="Oval 52"/>
            <p:cNvSpPr/>
            <p:nvPr/>
          </p:nvSpPr>
          <p:spPr>
            <a:xfrm>
              <a:off x="2071670" y="5000636"/>
              <a:ext cx="428628" cy="42862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2214546" y="5214950"/>
              <a:ext cx="142876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5400000">
              <a:off x="2215340" y="5214156"/>
              <a:ext cx="142876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Connector 55"/>
          <p:cNvCxnSpPr/>
          <p:nvPr/>
        </p:nvCxnSpPr>
        <p:spPr>
          <a:xfrm rot="5400000">
            <a:off x="1108051" y="3964785"/>
            <a:ext cx="1213652" cy="794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714480" y="4570420"/>
            <a:ext cx="2571768" cy="158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>
            <a:off x="3393273" y="3893347"/>
            <a:ext cx="1071570" cy="158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929058" y="4429132"/>
            <a:ext cx="357190" cy="158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>
            <a:off x="4535487" y="3892553"/>
            <a:ext cx="1071570" cy="158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714876" y="4429132"/>
            <a:ext cx="357190" cy="158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>
            <a:off x="6536545" y="3963991"/>
            <a:ext cx="1213652" cy="794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4714876" y="4572008"/>
            <a:ext cx="2428892" cy="158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4215604" y="4999842"/>
            <a:ext cx="571504" cy="1588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/>
          <p:cNvGrpSpPr/>
          <p:nvPr/>
        </p:nvGrpSpPr>
        <p:grpSpPr>
          <a:xfrm>
            <a:off x="3143240" y="5452672"/>
            <a:ext cx="1714512" cy="1119600"/>
            <a:chOff x="3143240" y="5452672"/>
            <a:chExt cx="1714512" cy="1119600"/>
          </a:xfrm>
        </p:grpSpPr>
        <p:sp>
          <p:nvSpPr>
            <p:cNvPr id="66" name="Rectangle 65"/>
            <p:cNvSpPr/>
            <p:nvPr/>
          </p:nvSpPr>
          <p:spPr>
            <a:xfrm>
              <a:off x="3143240" y="5452672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215712" y="5452672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286116" y="5452672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3359712" y="5452672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431712" y="5452672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3503712" y="5452672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575712" y="5452672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3" name="Group 82"/>
            <p:cNvGrpSpPr/>
            <p:nvPr/>
          </p:nvGrpSpPr>
          <p:grpSpPr>
            <a:xfrm>
              <a:off x="3643306" y="5452672"/>
              <a:ext cx="1214446" cy="1119600"/>
              <a:chOff x="5214942" y="5429264"/>
              <a:chExt cx="1214446" cy="1119600"/>
            </a:xfrm>
            <a:scene3d>
              <a:camera prst="orthographicFront">
                <a:rot lat="1200000" lon="17400000" rev="0"/>
              </a:camera>
              <a:lightRig rig="threePt" dir="t"/>
            </a:scene3d>
          </p:grpSpPr>
          <p:pic>
            <p:nvPicPr>
              <p:cNvPr id="74" name="Picture 73" descr="STA_big_frame.ti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14942" y="5429264"/>
                <a:ext cx="1209000" cy="1116000"/>
              </a:xfrm>
              <a:prstGeom prst="rect">
                <a:avLst/>
              </a:prstGeom>
            </p:spPr>
          </p:pic>
          <p:sp>
            <p:nvSpPr>
              <p:cNvPr id="75" name="Rectangle 74"/>
              <p:cNvSpPr/>
              <p:nvPr/>
            </p:nvSpPr>
            <p:spPr>
              <a:xfrm>
                <a:off x="5214942" y="5429264"/>
                <a:ext cx="1214446" cy="1119600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76" name="Straight Connector 75"/>
          <p:cNvCxnSpPr/>
          <p:nvPr/>
        </p:nvCxnSpPr>
        <p:spPr>
          <a:xfrm rot="5400000">
            <a:off x="1964513" y="1678769"/>
            <a:ext cx="357190" cy="158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rot="5400000">
            <a:off x="4178297" y="1677975"/>
            <a:ext cx="357190" cy="158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rot="5400000">
            <a:off x="5321305" y="1677975"/>
            <a:ext cx="357190" cy="158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>
            <a:off x="7394595" y="1677975"/>
            <a:ext cx="357190" cy="158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 Box 9"/>
          <p:cNvSpPr txBox="1">
            <a:spLocks noChangeArrowheads="1"/>
          </p:cNvSpPr>
          <p:nvPr/>
        </p:nvSpPr>
        <p:spPr bwMode="auto">
          <a:xfrm>
            <a:off x="5092670" y="5429264"/>
            <a:ext cx="21939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err="1" smtClean="0">
                <a:latin typeface="Calibri" pitchFamily="34" charset="0"/>
              </a:rPr>
              <a:t>Spike</a:t>
            </a:r>
            <a:r>
              <a:rPr lang="pl-PL" sz="2400" smtClean="0">
                <a:latin typeface="Calibri" pitchFamily="34" charset="0"/>
              </a:rPr>
              <a:t> </a:t>
            </a:r>
            <a:r>
              <a:rPr lang="pl-PL" sz="2400" err="1" smtClean="0">
                <a:latin typeface="Calibri" pitchFamily="34" charset="0"/>
              </a:rPr>
              <a:t>Triggered</a:t>
            </a:r>
            <a:r>
              <a:rPr lang="pl-PL" sz="2400" smtClean="0">
                <a:latin typeface="Calibri" pitchFamily="34" charset="0"/>
              </a:rPr>
              <a:t> </a:t>
            </a:r>
            <a:r>
              <a:rPr lang="pl-PL" sz="2400" err="1" smtClean="0">
                <a:latin typeface="Calibri" pitchFamily="34" charset="0"/>
              </a:rPr>
              <a:t>Average</a:t>
            </a:r>
            <a:endParaRPr lang="pl-PL" sz="2400"/>
          </a:p>
        </p:txBody>
      </p:sp>
      <p:sp>
        <p:nvSpPr>
          <p:cNvPr id="83" name="Rectangle 15"/>
          <p:cNvSpPr>
            <a:spLocks noChangeArrowheads="1"/>
          </p:cNvSpPr>
          <p:nvPr/>
        </p:nvSpPr>
        <p:spPr bwMode="auto">
          <a:xfrm>
            <a:off x="5092671" y="5429264"/>
            <a:ext cx="2071702" cy="857256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none" w="lg" len="med"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84" name="Text Box 52"/>
          <p:cNvSpPr txBox="1">
            <a:spLocks noChangeArrowheads="1"/>
          </p:cNvSpPr>
          <p:nvPr/>
        </p:nvSpPr>
        <p:spPr bwMode="auto">
          <a:xfrm>
            <a:off x="4000496" y="214290"/>
            <a:ext cx="107157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Retina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TA_frames.tif"/>
          <p:cNvPicPr>
            <a:picLocks noChangeAspect="1"/>
          </p:cNvPicPr>
          <p:nvPr/>
        </p:nvPicPr>
        <p:blipFill>
          <a:blip r:embed="rId2"/>
          <a:srcRect b="34070"/>
          <a:stretch>
            <a:fillRect/>
          </a:stretch>
        </p:blipFill>
        <p:spPr>
          <a:xfrm>
            <a:off x="986876" y="1142984"/>
            <a:ext cx="7157024" cy="334403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143240" y="5452672"/>
            <a:ext cx="1714512" cy="1119600"/>
            <a:chOff x="3143240" y="5452672"/>
            <a:chExt cx="1714512" cy="1119600"/>
          </a:xfrm>
        </p:grpSpPr>
        <p:sp>
          <p:nvSpPr>
            <p:cNvPr id="5" name="Rectangle 4"/>
            <p:cNvSpPr/>
            <p:nvPr/>
          </p:nvSpPr>
          <p:spPr>
            <a:xfrm>
              <a:off x="3143240" y="5452672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215712" y="5452672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286116" y="5452672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359712" y="5452672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431712" y="5452672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03712" y="5452672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75712" y="5452672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82"/>
            <p:cNvGrpSpPr/>
            <p:nvPr/>
          </p:nvGrpSpPr>
          <p:grpSpPr>
            <a:xfrm>
              <a:off x="3643306" y="5452672"/>
              <a:ext cx="1214446" cy="1119600"/>
              <a:chOff x="5214942" y="5429264"/>
              <a:chExt cx="1214446" cy="1119600"/>
            </a:xfrm>
            <a:scene3d>
              <a:camera prst="orthographicFront">
                <a:rot lat="1200000" lon="17400000" rev="0"/>
              </a:camera>
              <a:lightRig rig="threePt" dir="t"/>
            </a:scene3d>
          </p:grpSpPr>
          <p:pic>
            <p:nvPicPr>
              <p:cNvPr id="13" name="Picture 12" descr="STA_big_frame.ti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14942" y="5429264"/>
                <a:ext cx="1209000" cy="1116000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5214942" y="5429264"/>
                <a:ext cx="1214446" cy="1119600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Text Box 52"/>
          <p:cNvSpPr txBox="1">
            <a:spLocks noChangeArrowheads="1"/>
          </p:cNvSpPr>
          <p:nvPr/>
        </p:nvSpPr>
        <p:spPr bwMode="auto">
          <a:xfrm>
            <a:off x="4000496" y="214290"/>
            <a:ext cx="107157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Retina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TA_OFF_frames.tif"/>
          <p:cNvPicPr>
            <a:picLocks noChangeAspect="1"/>
          </p:cNvPicPr>
          <p:nvPr/>
        </p:nvPicPr>
        <p:blipFill>
          <a:blip r:embed="rId2"/>
          <a:srcRect r="50755" b="33228"/>
          <a:stretch>
            <a:fillRect/>
          </a:stretch>
        </p:blipFill>
        <p:spPr>
          <a:xfrm>
            <a:off x="1034368" y="1116000"/>
            <a:ext cx="3554398" cy="337405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143240" y="5452672"/>
            <a:ext cx="1714512" cy="1119600"/>
            <a:chOff x="3143240" y="5452672"/>
            <a:chExt cx="1714512" cy="1119600"/>
          </a:xfrm>
        </p:grpSpPr>
        <p:sp>
          <p:nvSpPr>
            <p:cNvPr id="5" name="Rectangle 4"/>
            <p:cNvSpPr/>
            <p:nvPr/>
          </p:nvSpPr>
          <p:spPr>
            <a:xfrm>
              <a:off x="3143240" y="5452672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215712" y="5452672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286116" y="5452672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359712" y="5452672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431712" y="5452672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03712" y="5452672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75712" y="5452672"/>
              <a:ext cx="1214446" cy="1119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50800">
              <a:solidFill>
                <a:schemeClr val="tx1"/>
              </a:solidFill>
            </a:ln>
            <a:scene3d>
              <a:camera prst="orthographicFront">
                <a:rot lat="1200000" lon="6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82"/>
            <p:cNvGrpSpPr/>
            <p:nvPr/>
          </p:nvGrpSpPr>
          <p:grpSpPr>
            <a:xfrm>
              <a:off x="3643306" y="5452672"/>
              <a:ext cx="1214446" cy="1119600"/>
              <a:chOff x="5214942" y="5429264"/>
              <a:chExt cx="1214446" cy="1119600"/>
            </a:xfrm>
            <a:scene3d>
              <a:camera prst="orthographicFront">
                <a:rot lat="1200000" lon="17400000" rev="0"/>
              </a:camera>
              <a:lightRig rig="threePt" dir="t"/>
            </a:scene3d>
          </p:grpSpPr>
          <p:pic>
            <p:nvPicPr>
              <p:cNvPr id="13" name="Picture 12" descr="STA_big_frame.ti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14942" y="5429264"/>
                <a:ext cx="1209000" cy="1116000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5214942" y="5429264"/>
                <a:ext cx="1214446" cy="1119600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6" name="Picture 2" descr="STA_OFF_frames.tif"/>
          <p:cNvPicPr>
            <a:picLocks noChangeAspect="1"/>
          </p:cNvPicPr>
          <p:nvPr/>
        </p:nvPicPr>
        <p:blipFill>
          <a:blip r:embed="rId2"/>
          <a:srcRect l="50755" r="25377" b="33228"/>
          <a:stretch>
            <a:fillRect/>
          </a:stretch>
        </p:blipFill>
        <p:spPr>
          <a:xfrm>
            <a:off x="4608000" y="1115999"/>
            <a:ext cx="1722766" cy="3374054"/>
          </a:xfrm>
          <a:prstGeom prst="rect">
            <a:avLst/>
          </a:prstGeom>
        </p:spPr>
      </p:pic>
      <p:pic>
        <p:nvPicPr>
          <p:cNvPr id="17" name="Picture 2" descr="STA_OFF_frames.tif"/>
          <p:cNvPicPr>
            <a:picLocks noChangeAspect="1"/>
          </p:cNvPicPr>
          <p:nvPr/>
        </p:nvPicPr>
        <p:blipFill>
          <a:blip r:embed="rId2"/>
          <a:srcRect l="76132" b="33228"/>
          <a:stretch>
            <a:fillRect/>
          </a:stretch>
        </p:blipFill>
        <p:spPr>
          <a:xfrm>
            <a:off x="6357950" y="1116000"/>
            <a:ext cx="1722778" cy="3374054"/>
          </a:xfrm>
          <a:prstGeom prst="rect">
            <a:avLst/>
          </a:prstGeom>
        </p:spPr>
      </p:pic>
      <p:sp>
        <p:nvSpPr>
          <p:cNvPr id="18" name="Text Box 52"/>
          <p:cNvSpPr txBox="1">
            <a:spLocks noChangeArrowheads="1"/>
          </p:cNvSpPr>
          <p:nvPr/>
        </p:nvSpPr>
        <p:spPr bwMode="auto">
          <a:xfrm>
            <a:off x="4000496" y="214290"/>
            <a:ext cx="107157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Retina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STA_OFF_frames.tif"/>
          <p:cNvPicPr>
            <a:picLocks noChangeAspect="1"/>
          </p:cNvPicPr>
          <p:nvPr/>
        </p:nvPicPr>
        <p:blipFill>
          <a:blip r:embed="rId2"/>
          <a:srcRect r="50755" b="33228"/>
          <a:stretch>
            <a:fillRect/>
          </a:stretch>
        </p:blipFill>
        <p:spPr>
          <a:xfrm>
            <a:off x="1034368" y="1116000"/>
            <a:ext cx="3554398" cy="3374054"/>
          </a:xfrm>
          <a:prstGeom prst="rect">
            <a:avLst/>
          </a:prstGeom>
        </p:spPr>
      </p:pic>
      <p:pic>
        <p:nvPicPr>
          <p:cNvPr id="7" name="Picture 2" descr="STA_OFF_frames.tif"/>
          <p:cNvPicPr>
            <a:picLocks noChangeAspect="1"/>
          </p:cNvPicPr>
          <p:nvPr/>
        </p:nvPicPr>
        <p:blipFill>
          <a:blip r:embed="rId2"/>
          <a:srcRect l="50755" r="25377" b="33228"/>
          <a:stretch>
            <a:fillRect/>
          </a:stretch>
        </p:blipFill>
        <p:spPr>
          <a:xfrm>
            <a:off x="4608000" y="1115999"/>
            <a:ext cx="1722766" cy="3374054"/>
          </a:xfrm>
          <a:prstGeom prst="rect">
            <a:avLst/>
          </a:prstGeom>
        </p:spPr>
      </p:pic>
      <p:pic>
        <p:nvPicPr>
          <p:cNvPr id="8" name="Picture 2" descr="STA_OFF_frames.tif"/>
          <p:cNvPicPr>
            <a:picLocks noChangeAspect="1"/>
          </p:cNvPicPr>
          <p:nvPr/>
        </p:nvPicPr>
        <p:blipFill>
          <a:blip r:embed="rId2"/>
          <a:srcRect l="76132" b="33228"/>
          <a:stretch>
            <a:fillRect/>
          </a:stretch>
        </p:blipFill>
        <p:spPr>
          <a:xfrm>
            <a:off x="6357950" y="1116000"/>
            <a:ext cx="1722778" cy="3374054"/>
          </a:xfrm>
          <a:prstGeom prst="rect">
            <a:avLst/>
          </a:prstGeom>
        </p:spPr>
      </p:pic>
      <p:sp>
        <p:nvSpPr>
          <p:cNvPr id="9" name="Oval 3"/>
          <p:cNvSpPr/>
          <p:nvPr/>
        </p:nvSpPr>
        <p:spPr>
          <a:xfrm rot="-4140000">
            <a:off x="1975754" y="3825841"/>
            <a:ext cx="428628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52"/>
          <p:cNvSpPr txBox="1">
            <a:spLocks noChangeArrowheads="1"/>
          </p:cNvSpPr>
          <p:nvPr/>
        </p:nvSpPr>
        <p:spPr bwMode="auto">
          <a:xfrm>
            <a:off x="4000496" y="214290"/>
            <a:ext cx="107157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Retina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3" name="Picture 4" descr="C:\Documents and Settings\hottowy\Pulpit\Stanford_files\ParasolOnTif.tif"/>
          <p:cNvPicPr>
            <a:picLocks noChangeAspect="1" noChangeArrowheads="1"/>
          </p:cNvPicPr>
          <p:nvPr/>
        </p:nvPicPr>
        <p:blipFill>
          <a:blip r:embed="rId2"/>
          <a:srcRect t="7661" b="766"/>
          <a:stretch>
            <a:fillRect/>
          </a:stretch>
        </p:blipFill>
        <p:spPr bwMode="auto">
          <a:xfrm>
            <a:off x="76200" y="1235075"/>
            <a:ext cx="2687638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685800" y="854075"/>
            <a:ext cx="1497013" cy="396875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r>
              <a:rPr lang="pl-PL" sz="2000"/>
              <a:t>Parasol ON</a:t>
            </a:r>
          </a:p>
        </p:txBody>
      </p:sp>
      <p:pic>
        <p:nvPicPr>
          <p:cNvPr id="30725" name="Picture 6" descr="C:\Documents and Settings\hottowy\Pulpit\Stanford_files\ParasolOffTif.tif"/>
          <p:cNvPicPr>
            <a:picLocks noChangeAspect="1" noChangeArrowheads="1"/>
          </p:cNvPicPr>
          <p:nvPr/>
        </p:nvPicPr>
        <p:blipFill>
          <a:blip r:embed="rId3"/>
          <a:srcRect t="7661"/>
          <a:stretch>
            <a:fillRect/>
          </a:stretch>
        </p:blipFill>
        <p:spPr bwMode="auto">
          <a:xfrm>
            <a:off x="152400" y="3460750"/>
            <a:ext cx="2684463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668338" y="3136900"/>
            <a:ext cx="1624012" cy="396875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r>
              <a:rPr lang="pl-PL" sz="2000"/>
              <a:t>Parasol OFF</a:t>
            </a:r>
          </a:p>
        </p:txBody>
      </p:sp>
      <p:pic>
        <p:nvPicPr>
          <p:cNvPr id="30727" name="Picture 8" descr="C:\Documents and Settings\hottowy\Pulpit\Stanford_files\MidgetOnTif.tif"/>
          <p:cNvPicPr>
            <a:picLocks noChangeAspect="1" noChangeArrowheads="1"/>
          </p:cNvPicPr>
          <p:nvPr/>
        </p:nvPicPr>
        <p:blipFill>
          <a:blip r:embed="rId4"/>
          <a:srcRect t="7732"/>
          <a:stretch>
            <a:fillRect/>
          </a:stretch>
        </p:blipFill>
        <p:spPr bwMode="auto">
          <a:xfrm>
            <a:off x="3251200" y="1296988"/>
            <a:ext cx="2692400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Text Box 9"/>
          <p:cNvSpPr txBox="1">
            <a:spLocks noChangeArrowheads="1"/>
          </p:cNvSpPr>
          <p:nvPr/>
        </p:nvSpPr>
        <p:spPr bwMode="auto">
          <a:xfrm>
            <a:off x="3887788" y="854075"/>
            <a:ext cx="1397000" cy="396875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r>
              <a:rPr lang="pl-PL" sz="2000"/>
              <a:t>Midget ON</a:t>
            </a:r>
          </a:p>
        </p:txBody>
      </p:sp>
      <p:sp>
        <p:nvSpPr>
          <p:cNvPr id="30729" name="Rectangle 10"/>
          <p:cNvSpPr>
            <a:spLocks noChangeArrowheads="1"/>
          </p:cNvSpPr>
          <p:nvPr/>
        </p:nvSpPr>
        <p:spPr bwMode="auto">
          <a:xfrm>
            <a:off x="4775200" y="1241425"/>
            <a:ext cx="152400" cy="7620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 type="none" w="lg" len="lg"/>
          </a:ln>
        </p:spPr>
        <p:txBody>
          <a:bodyPr wrap="none" anchor="ctr"/>
          <a:lstStyle/>
          <a:p>
            <a:endParaRPr lang="pl-PL"/>
          </a:p>
        </p:txBody>
      </p:sp>
      <p:pic>
        <p:nvPicPr>
          <p:cNvPr id="30730" name="Picture 11" descr="C:\Documents and Settings\hottowy\Pulpit\Stanford_files\MidgetOffTif.tif"/>
          <p:cNvPicPr>
            <a:picLocks noChangeAspect="1" noChangeArrowheads="1"/>
          </p:cNvPicPr>
          <p:nvPr/>
        </p:nvPicPr>
        <p:blipFill>
          <a:blip r:embed="rId5"/>
          <a:srcRect t="9450"/>
          <a:stretch>
            <a:fillRect/>
          </a:stretch>
        </p:blipFill>
        <p:spPr bwMode="auto">
          <a:xfrm>
            <a:off x="3276600" y="3597275"/>
            <a:ext cx="2692400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1" name="Text Box 12"/>
          <p:cNvSpPr txBox="1">
            <a:spLocks noChangeArrowheads="1"/>
          </p:cNvSpPr>
          <p:nvPr/>
        </p:nvSpPr>
        <p:spPr bwMode="auto">
          <a:xfrm>
            <a:off x="3784600" y="3136900"/>
            <a:ext cx="1524000" cy="396875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r>
              <a:rPr lang="pl-PL" sz="2000"/>
              <a:t>Midget OFF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375400" y="3343275"/>
            <a:ext cx="2692400" cy="1701800"/>
            <a:chOff x="3920" y="960"/>
            <a:chExt cx="1696" cy="1072"/>
          </a:xfrm>
        </p:grpSpPr>
        <p:pic>
          <p:nvPicPr>
            <p:cNvPr id="30740" name="Picture 14" descr="C:\Documents and Settings\hottowy\Pulpit\Stanford_files\SmallTif.tif"/>
            <p:cNvPicPr>
              <a:picLocks noChangeAspect="1" noChangeArrowheads="1"/>
            </p:cNvPicPr>
            <p:nvPr/>
          </p:nvPicPr>
          <p:blipFill>
            <a:blip r:embed="rId6"/>
            <a:srcRect t="6013"/>
            <a:stretch>
              <a:fillRect/>
            </a:stretch>
          </p:blipFill>
          <p:spPr bwMode="auto">
            <a:xfrm>
              <a:off x="3920" y="1040"/>
              <a:ext cx="1696" cy="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41" name="Rectangle 15"/>
            <p:cNvSpPr>
              <a:spLocks noChangeArrowheads="1"/>
            </p:cNvSpPr>
            <p:nvPr/>
          </p:nvSpPr>
          <p:spPr bwMode="auto">
            <a:xfrm>
              <a:off x="4512" y="960"/>
              <a:ext cx="672" cy="96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30733" name="Text Box 16"/>
          <p:cNvSpPr txBox="1">
            <a:spLocks noChangeArrowheads="1"/>
          </p:cNvSpPr>
          <p:nvPr/>
        </p:nvSpPr>
        <p:spPr bwMode="auto">
          <a:xfrm>
            <a:off x="6629400" y="3136900"/>
            <a:ext cx="2047875" cy="396875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r>
              <a:rPr lang="pl-PL" sz="2000"/>
              <a:t>Small bistretified</a:t>
            </a:r>
          </a:p>
        </p:txBody>
      </p:sp>
      <p:pic>
        <p:nvPicPr>
          <p:cNvPr id="30734" name="Picture 17" descr="C:\Documents and Settings\hottowy\Pulpit\Stanford_files\LargeTif.tif"/>
          <p:cNvPicPr>
            <a:picLocks noChangeAspect="1" noChangeArrowheads="1"/>
          </p:cNvPicPr>
          <p:nvPr/>
        </p:nvPicPr>
        <p:blipFill>
          <a:blip r:embed="rId7"/>
          <a:srcRect t="3436"/>
          <a:stretch>
            <a:fillRect/>
          </a:stretch>
        </p:blipFill>
        <p:spPr bwMode="auto">
          <a:xfrm>
            <a:off x="6375400" y="1225550"/>
            <a:ext cx="2692400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5" name="Rectangle 18"/>
          <p:cNvSpPr>
            <a:spLocks noChangeArrowheads="1"/>
          </p:cNvSpPr>
          <p:nvPr/>
        </p:nvSpPr>
        <p:spPr bwMode="auto">
          <a:xfrm>
            <a:off x="7315200" y="1006475"/>
            <a:ext cx="762000" cy="38100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 type="none" w="lg" len="lg"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30736" name="Text Box 19"/>
          <p:cNvSpPr txBox="1">
            <a:spLocks noChangeArrowheads="1"/>
          </p:cNvSpPr>
          <p:nvPr/>
        </p:nvSpPr>
        <p:spPr bwMode="auto">
          <a:xfrm>
            <a:off x="7162800" y="838200"/>
            <a:ext cx="1284288" cy="396875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r>
              <a:rPr lang="pl-PL" sz="2000"/>
              <a:t>Large ON</a:t>
            </a:r>
          </a:p>
        </p:txBody>
      </p:sp>
      <p:sp>
        <p:nvSpPr>
          <p:cNvPr id="30737" name="Rectangle 21"/>
          <p:cNvSpPr>
            <a:spLocks noChangeArrowheads="1"/>
          </p:cNvSpPr>
          <p:nvPr/>
        </p:nvSpPr>
        <p:spPr bwMode="auto">
          <a:xfrm>
            <a:off x="381000" y="5109346"/>
            <a:ext cx="5334000" cy="22860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 type="none" w="lg" len="lg"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30738" name="Text Box 20"/>
          <p:cNvSpPr txBox="1">
            <a:spLocks noChangeArrowheads="1"/>
          </p:cNvSpPr>
          <p:nvPr/>
        </p:nvSpPr>
        <p:spPr bwMode="auto">
          <a:xfrm>
            <a:off x="390556" y="5330009"/>
            <a:ext cx="8610600" cy="6771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pl-PL" sz="2000">
                <a:latin typeface="Calibri" pitchFamily="34" charset="0"/>
              </a:rPr>
              <a:t>Field GD &amp; Chichilnisky EJ: </a:t>
            </a:r>
            <a:r>
              <a:rPr lang="pl-PL" sz="2000" i="1">
                <a:latin typeface="Calibri" pitchFamily="34" charset="0"/>
              </a:rPr>
              <a:t>Information processing in the primate retina: circuitry and coding.</a:t>
            </a:r>
            <a:r>
              <a:rPr lang="en-US" sz="2000">
                <a:latin typeface="Calibri" pitchFamily="34" charset="0"/>
                <a:cs typeface="Times New Roman" pitchFamily="18" charset="0"/>
              </a:rPr>
              <a:t> </a:t>
            </a:r>
            <a:r>
              <a:rPr lang="pl-PL" sz="2000">
                <a:latin typeface="Calibri" pitchFamily="34" charset="0"/>
              </a:rPr>
              <a:t>Annu. Rev. Neurosci., 2007.</a:t>
            </a:r>
            <a:endParaRPr lang="en-US" sz="2000">
              <a:latin typeface="Calibri" pitchFamily="34" charset="0"/>
            </a:endParaRPr>
          </a:p>
        </p:txBody>
      </p:sp>
      <p:sp>
        <p:nvSpPr>
          <p:cNvPr id="30739" name="Rectangle 15"/>
          <p:cNvSpPr>
            <a:spLocks noChangeArrowheads="1"/>
          </p:cNvSpPr>
          <p:nvPr/>
        </p:nvSpPr>
        <p:spPr bwMode="auto">
          <a:xfrm>
            <a:off x="376268" y="5285559"/>
            <a:ext cx="8429653" cy="1395423"/>
          </a:xfrm>
          <a:prstGeom prst="rect">
            <a:avLst/>
          </a:prstGeom>
          <a:noFill/>
          <a:ln w="25400">
            <a:solidFill>
              <a:srgbClr val="1319C9"/>
            </a:solidFill>
            <a:miter lim="800000"/>
            <a:headEnd/>
            <a:tailEnd type="none" w="lg" len="med"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376238" y="6038040"/>
            <a:ext cx="850112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pl-PL" sz="2000">
                <a:latin typeface="Calibri" pitchFamily="34" charset="0"/>
              </a:rPr>
              <a:t>Pillow JW, et al: </a:t>
            </a:r>
            <a:r>
              <a:rPr lang="pl-PL" sz="2000" i="1">
                <a:latin typeface="Calibri" pitchFamily="34" charset="0"/>
              </a:rPr>
              <a:t>Spatio-temporal correlations and visual signalling in a complete neuronal population.</a:t>
            </a:r>
            <a:r>
              <a:rPr lang="pl-PL" sz="2000">
                <a:latin typeface="Calibri" pitchFamily="34" charset="0"/>
              </a:rPr>
              <a:t> Nature, 2008.</a:t>
            </a:r>
            <a:endParaRPr lang="en-US" sz="2000">
              <a:latin typeface="Calibri" pitchFamily="34" charset="0"/>
            </a:endParaRPr>
          </a:p>
        </p:txBody>
      </p:sp>
      <p:sp>
        <p:nvSpPr>
          <p:cNvPr id="25" name="Text Box 52"/>
          <p:cNvSpPr txBox="1">
            <a:spLocks noChangeArrowheads="1"/>
          </p:cNvSpPr>
          <p:nvPr/>
        </p:nvSpPr>
        <p:spPr bwMode="auto">
          <a:xfrm>
            <a:off x="4000496" y="214290"/>
            <a:ext cx="107157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Retina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52"/>
          <p:cNvSpPr txBox="1">
            <a:spLocks noChangeArrowheads="1"/>
          </p:cNvSpPr>
          <p:nvPr/>
        </p:nvSpPr>
        <p:spPr bwMode="auto">
          <a:xfrm>
            <a:off x="4000496" y="214290"/>
            <a:ext cx="1143008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Cortex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52"/>
          <p:cNvSpPr txBox="1">
            <a:spLocks noChangeArrowheads="1"/>
          </p:cNvSpPr>
          <p:nvPr/>
        </p:nvSpPr>
        <p:spPr bwMode="auto">
          <a:xfrm>
            <a:off x="4000496" y="214290"/>
            <a:ext cx="1143008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Cortex</a:t>
            </a:r>
            <a:endParaRPr lang="pl-PL" sz="2400">
              <a:latin typeface="Calibri" pitchFamily="34" charset="0"/>
            </a:endParaRPr>
          </a:p>
        </p:txBody>
      </p:sp>
      <p:pic>
        <p:nvPicPr>
          <p:cNvPr id="4" name="Picture 56" descr="C:\Documents and Settings\hottowy\Pulpit\Stanford_files\KM2cortex512.tif"/>
          <p:cNvPicPr>
            <a:picLocks noChangeAspect="1" noChangeArrowheads="1"/>
          </p:cNvPicPr>
          <p:nvPr/>
        </p:nvPicPr>
        <p:blipFill>
          <a:blip r:embed="rId2"/>
          <a:srcRect l="30453" t="14766" r="33223" b="14766"/>
          <a:stretch>
            <a:fillRect/>
          </a:stretch>
        </p:blipFill>
        <p:spPr bwMode="auto">
          <a:xfrm>
            <a:off x="6168370" y="1242585"/>
            <a:ext cx="2975662" cy="432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20"/>
          <p:cNvSpPr txBox="1">
            <a:spLocks noChangeArrowheads="1"/>
          </p:cNvSpPr>
          <p:nvPr/>
        </p:nvSpPr>
        <p:spPr bwMode="auto">
          <a:xfrm>
            <a:off x="714348" y="1142984"/>
            <a:ext cx="4929190" cy="3847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pl-PL" sz="2000" u="sng" smtClean="0">
                <a:latin typeface="Calibri" pitchFamily="34" charset="0"/>
              </a:rPr>
              <a:t>collaboration: John Beggs, Indiana University</a:t>
            </a:r>
            <a:endParaRPr lang="en-US" sz="2000" u="sng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52"/>
          <p:cNvSpPr txBox="1">
            <a:spLocks noChangeArrowheads="1"/>
          </p:cNvSpPr>
          <p:nvPr/>
        </p:nvSpPr>
        <p:spPr bwMode="auto">
          <a:xfrm>
            <a:off x="3643306" y="214290"/>
            <a:ext cx="1928826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Introduction</a:t>
            </a:r>
            <a:endParaRPr lang="pl-PL" sz="2400">
              <a:latin typeface="Calibri" pitchFamily="34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066800" y="1806575"/>
            <a:ext cx="7010400" cy="4857750"/>
            <a:chOff x="672" y="912"/>
            <a:chExt cx="4416" cy="3060"/>
          </a:xfrm>
        </p:grpSpPr>
        <p:pic>
          <p:nvPicPr>
            <p:cNvPr id="5" name="Picture 2" descr="C:\Documents and Settings\root\Pulpit\pawel\Neuroelektronika\wyklad1_wstep\neuron.tif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72" y="1200"/>
              <a:ext cx="4416" cy="2529"/>
            </a:xfrm>
            <a:prstGeom prst="rect">
              <a:avLst/>
            </a:prstGeom>
            <a:noFill/>
          </p:spPr>
        </p:pic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1248" y="1104"/>
              <a:ext cx="864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1776" y="912"/>
              <a:ext cx="192" cy="9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968" y="2352"/>
              <a:ext cx="1824" cy="3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2592" y="2160"/>
              <a:ext cx="864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2208" y="3216"/>
              <a:ext cx="1200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3504" y="3168"/>
              <a:ext cx="960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2592" y="3120"/>
              <a:ext cx="384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3696" y="1088"/>
              <a:ext cx="1296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3648" y="1505"/>
              <a:ext cx="52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3486" y="3060"/>
              <a:ext cx="73" cy="9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1571604" y="2357430"/>
            <a:ext cx="500066" cy="71438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>
            <a:off x="1214414" y="2357430"/>
            <a:ext cx="142876" cy="207170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>
            <a:off x="2000232" y="2357430"/>
            <a:ext cx="1071570" cy="107157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Box 45"/>
          <p:cNvSpPr txBox="1">
            <a:spLocks noChangeArrowheads="1"/>
          </p:cNvSpPr>
          <p:nvPr/>
        </p:nvSpPr>
        <p:spPr bwMode="auto">
          <a:xfrm>
            <a:off x="928662" y="1895765"/>
            <a:ext cx="1375569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2400" smtClean="0">
                <a:latin typeface="+mn-lt"/>
              </a:rPr>
              <a:t>dendrites</a:t>
            </a:r>
            <a:endParaRPr lang="pl-PL" sz="240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52"/>
          <p:cNvSpPr txBox="1">
            <a:spLocks noChangeArrowheads="1"/>
          </p:cNvSpPr>
          <p:nvPr/>
        </p:nvSpPr>
        <p:spPr bwMode="auto">
          <a:xfrm>
            <a:off x="4000496" y="214290"/>
            <a:ext cx="1143008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Cortex</a:t>
            </a:r>
            <a:endParaRPr lang="pl-PL" sz="2400">
              <a:latin typeface="Calibri" pitchFamily="34" charset="0"/>
            </a:endParaRPr>
          </a:p>
        </p:txBody>
      </p:sp>
      <p:pic>
        <p:nvPicPr>
          <p:cNvPr id="4" name="Picture 56" descr="C:\Documents and Settings\hottowy\Pulpit\Stanford_files\KM2cortex512.tif"/>
          <p:cNvPicPr>
            <a:picLocks noChangeAspect="1" noChangeArrowheads="1"/>
          </p:cNvPicPr>
          <p:nvPr/>
        </p:nvPicPr>
        <p:blipFill>
          <a:blip r:embed="rId2"/>
          <a:srcRect l="30453" t="14766" r="33223" b="14766"/>
          <a:stretch>
            <a:fillRect/>
          </a:stretch>
        </p:blipFill>
        <p:spPr bwMode="auto">
          <a:xfrm>
            <a:off x="6168370" y="1242585"/>
            <a:ext cx="2975662" cy="432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3" descr="C:\Documents and Settings\hottowy\Pulpit\Stanford_files\RasterTif.tif"/>
          <p:cNvPicPr>
            <a:picLocks noChangeAspect="1" noChangeArrowheads="1"/>
          </p:cNvPicPr>
          <p:nvPr/>
        </p:nvPicPr>
        <p:blipFill>
          <a:blip r:embed="rId3"/>
          <a:srcRect t="29609"/>
          <a:stretch>
            <a:fillRect/>
          </a:stretch>
        </p:blipFill>
        <p:spPr bwMode="auto">
          <a:xfrm>
            <a:off x="601631" y="1992081"/>
            <a:ext cx="5073650" cy="3332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26"/>
          <p:cNvSpPr>
            <a:spLocks noChangeShapeType="1"/>
          </p:cNvSpPr>
          <p:nvPr/>
        </p:nvSpPr>
        <p:spPr bwMode="auto">
          <a:xfrm>
            <a:off x="614331" y="5324492"/>
            <a:ext cx="5257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2627281" y="5521342"/>
            <a:ext cx="518091" cy="338554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1600" smtClean="0"/>
              <a:t>t [s</a:t>
            </a:r>
            <a:r>
              <a:rPr lang="pl-PL" sz="1600"/>
              <a:t>]</a:t>
            </a:r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 rot="16200000">
            <a:off x="-691225" y="3338331"/>
            <a:ext cx="1576072" cy="338554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1600" smtClean="0"/>
              <a:t>neuron number</a:t>
            </a:r>
            <a:endParaRPr lang="pl-PL" sz="1600"/>
          </a:p>
        </p:txBody>
      </p:sp>
      <p:grpSp>
        <p:nvGrpSpPr>
          <p:cNvPr id="9" name="Group 36"/>
          <p:cNvGrpSpPr>
            <a:grpSpLocks/>
          </p:cNvGrpSpPr>
          <p:nvPr/>
        </p:nvGrpSpPr>
        <p:grpSpPr bwMode="auto">
          <a:xfrm>
            <a:off x="619094" y="1738322"/>
            <a:ext cx="4751387" cy="3586170"/>
            <a:chOff x="498" y="720"/>
            <a:chExt cx="2993" cy="3024"/>
          </a:xfrm>
        </p:grpSpPr>
        <p:sp>
          <p:nvSpPr>
            <p:cNvPr id="10" name="Line 27"/>
            <p:cNvSpPr>
              <a:spLocks noChangeShapeType="1"/>
            </p:cNvSpPr>
            <p:nvPr/>
          </p:nvSpPr>
          <p:spPr bwMode="auto">
            <a:xfrm flipV="1">
              <a:off x="498" y="720"/>
              <a:ext cx="0" cy="30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30"/>
            <p:cNvSpPr>
              <a:spLocks noChangeShapeType="1"/>
            </p:cNvSpPr>
            <p:nvPr/>
          </p:nvSpPr>
          <p:spPr bwMode="auto">
            <a:xfrm flipV="1">
              <a:off x="997" y="3649"/>
              <a:ext cx="0" cy="9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31"/>
            <p:cNvSpPr>
              <a:spLocks noChangeShapeType="1"/>
            </p:cNvSpPr>
            <p:nvPr/>
          </p:nvSpPr>
          <p:spPr bwMode="auto">
            <a:xfrm flipV="1">
              <a:off x="1496" y="3648"/>
              <a:ext cx="0" cy="9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32"/>
            <p:cNvSpPr>
              <a:spLocks noChangeShapeType="1"/>
            </p:cNvSpPr>
            <p:nvPr/>
          </p:nvSpPr>
          <p:spPr bwMode="auto">
            <a:xfrm flipV="1">
              <a:off x="1994" y="3648"/>
              <a:ext cx="0" cy="9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33"/>
            <p:cNvSpPr>
              <a:spLocks noChangeShapeType="1"/>
            </p:cNvSpPr>
            <p:nvPr/>
          </p:nvSpPr>
          <p:spPr bwMode="auto">
            <a:xfrm flipV="1">
              <a:off x="2493" y="3649"/>
              <a:ext cx="0" cy="9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34"/>
            <p:cNvSpPr>
              <a:spLocks noChangeShapeType="1"/>
            </p:cNvSpPr>
            <p:nvPr/>
          </p:nvSpPr>
          <p:spPr bwMode="auto">
            <a:xfrm flipV="1">
              <a:off x="2992" y="3648"/>
              <a:ext cx="0" cy="9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35"/>
            <p:cNvSpPr>
              <a:spLocks noChangeShapeType="1"/>
            </p:cNvSpPr>
            <p:nvPr/>
          </p:nvSpPr>
          <p:spPr bwMode="auto">
            <a:xfrm flipV="1">
              <a:off x="3491" y="3648"/>
              <a:ext cx="0" cy="9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 Box 39"/>
          <p:cNvSpPr txBox="1">
            <a:spLocks noChangeArrowheads="1"/>
          </p:cNvSpPr>
          <p:nvPr/>
        </p:nvSpPr>
        <p:spPr bwMode="auto">
          <a:xfrm>
            <a:off x="2779681" y="5292742"/>
            <a:ext cx="387350" cy="33655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1600"/>
              <a:t>24</a:t>
            </a:r>
          </a:p>
        </p:txBody>
      </p:sp>
      <p:sp>
        <p:nvSpPr>
          <p:cNvPr id="20" name="Text Box 40"/>
          <p:cNvSpPr txBox="1">
            <a:spLocks noChangeArrowheads="1"/>
          </p:cNvSpPr>
          <p:nvPr/>
        </p:nvSpPr>
        <p:spPr bwMode="auto">
          <a:xfrm>
            <a:off x="3611531" y="5292742"/>
            <a:ext cx="387350" cy="33655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1600"/>
              <a:t>32</a:t>
            </a:r>
          </a:p>
        </p:txBody>
      </p:sp>
      <p:sp>
        <p:nvSpPr>
          <p:cNvPr id="21" name="Text Box 41"/>
          <p:cNvSpPr txBox="1">
            <a:spLocks noChangeArrowheads="1"/>
          </p:cNvSpPr>
          <p:nvPr/>
        </p:nvSpPr>
        <p:spPr bwMode="auto">
          <a:xfrm>
            <a:off x="4373531" y="5292742"/>
            <a:ext cx="387350" cy="33655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1600"/>
              <a:t>40</a:t>
            </a:r>
          </a:p>
        </p:txBody>
      </p:sp>
      <p:sp>
        <p:nvSpPr>
          <p:cNvPr id="22" name="Text Box 42"/>
          <p:cNvSpPr txBox="1">
            <a:spLocks noChangeArrowheads="1"/>
          </p:cNvSpPr>
          <p:nvPr/>
        </p:nvSpPr>
        <p:spPr bwMode="auto">
          <a:xfrm>
            <a:off x="5186331" y="5292742"/>
            <a:ext cx="387350" cy="33655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1600"/>
              <a:t>48</a:t>
            </a:r>
          </a:p>
        </p:txBody>
      </p:sp>
      <p:sp>
        <p:nvSpPr>
          <p:cNvPr id="23" name="Line 47"/>
          <p:cNvSpPr>
            <a:spLocks noChangeShapeType="1"/>
          </p:cNvSpPr>
          <p:nvPr/>
        </p:nvSpPr>
        <p:spPr bwMode="auto">
          <a:xfrm flipV="1">
            <a:off x="617506" y="2619392"/>
            <a:ext cx="22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48"/>
          <p:cNvSpPr>
            <a:spLocks noChangeShapeType="1"/>
          </p:cNvSpPr>
          <p:nvPr/>
        </p:nvSpPr>
        <p:spPr bwMode="auto">
          <a:xfrm flipV="1">
            <a:off x="617506" y="3517917"/>
            <a:ext cx="22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Line 49"/>
          <p:cNvSpPr>
            <a:spLocks noChangeShapeType="1"/>
          </p:cNvSpPr>
          <p:nvPr/>
        </p:nvSpPr>
        <p:spPr bwMode="auto">
          <a:xfrm flipV="1">
            <a:off x="617506" y="4418030"/>
            <a:ext cx="22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Text Box 51"/>
          <p:cNvSpPr txBox="1">
            <a:spLocks noChangeArrowheads="1"/>
          </p:cNvSpPr>
          <p:nvPr/>
        </p:nvSpPr>
        <p:spPr bwMode="auto">
          <a:xfrm>
            <a:off x="188881" y="4257692"/>
            <a:ext cx="488950" cy="33655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1600"/>
              <a:t>100</a:t>
            </a:r>
          </a:p>
        </p:txBody>
      </p:sp>
      <p:sp>
        <p:nvSpPr>
          <p:cNvPr id="27" name="Text Box 52"/>
          <p:cNvSpPr txBox="1">
            <a:spLocks noChangeArrowheads="1"/>
          </p:cNvSpPr>
          <p:nvPr/>
        </p:nvSpPr>
        <p:spPr bwMode="auto">
          <a:xfrm>
            <a:off x="188881" y="3343292"/>
            <a:ext cx="488950" cy="33655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1600"/>
              <a:t>200</a:t>
            </a:r>
          </a:p>
        </p:txBody>
      </p:sp>
      <p:sp>
        <p:nvSpPr>
          <p:cNvPr id="28" name="Text Box 53"/>
          <p:cNvSpPr txBox="1">
            <a:spLocks noChangeArrowheads="1"/>
          </p:cNvSpPr>
          <p:nvPr/>
        </p:nvSpPr>
        <p:spPr bwMode="auto">
          <a:xfrm>
            <a:off x="188881" y="2428892"/>
            <a:ext cx="488950" cy="33655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1600"/>
              <a:t>300</a:t>
            </a:r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auto">
          <a:xfrm>
            <a:off x="714348" y="1142984"/>
            <a:ext cx="4929190" cy="3847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pl-PL" sz="2000" u="sng" smtClean="0">
                <a:latin typeface="Calibri" pitchFamily="34" charset="0"/>
              </a:rPr>
              <a:t>collaboration: John Beggs, Indiana University</a:t>
            </a:r>
            <a:endParaRPr lang="en-US" sz="2000" u="sng">
              <a:latin typeface="Calibri" pitchFamily="34" charset="0"/>
            </a:endParaRPr>
          </a:p>
        </p:txBody>
      </p:sp>
      <p:sp>
        <p:nvSpPr>
          <p:cNvPr id="34" name="Text Box 20"/>
          <p:cNvSpPr txBox="1">
            <a:spLocks noChangeArrowheads="1"/>
          </p:cNvSpPr>
          <p:nvPr/>
        </p:nvSpPr>
        <p:spPr bwMode="auto">
          <a:xfrm>
            <a:off x="585758" y="6031404"/>
            <a:ext cx="8129646" cy="6771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pl-PL" sz="2000" smtClean="0">
                <a:latin typeface="Calibri" pitchFamily="34" charset="0"/>
              </a:rPr>
              <a:t>Tang A, et al: </a:t>
            </a:r>
            <a:r>
              <a:rPr lang="pl-PL" sz="2000" i="1" smtClean="0">
                <a:latin typeface="Calibri" pitchFamily="34" charset="0"/>
              </a:rPr>
              <a:t>A Maximum Entropy Model Applied to Spatial and Temporal Correlations from Cortical Networks In Vitro.</a:t>
            </a:r>
            <a:r>
              <a:rPr lang="pl-PL" sz="2000" i="1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l-PL" sz="2000" smtClean="0">
                <a:latin typeface="Calibri" pitchFamily="34" charset="0"/>
              </a:rPr>
              <a:t>Journal of Neuroscience, 2008.</a:t>
            </a:r>
            <a:endParaRPr lang="en-US" sz="2000">
              <a:latin typeface="Calibri" pitchFamily="34" charset="0"/>
            </a:endParaRPr>
          </a:p>
        </p:txBody>
      </p:sp>
      <p:sp>
        <p:nvSpPr>
          <p:cNvPr id="35" name="Rectangle 15"/>
          <p:cNvSpPr>
            <a:spLocks noChangeArrowheads="1"/>
          </p:cNvSpPr>
          <p:nvPr/>
        </p:nvSpPr>
        <p:spPr bwMode="auto">
          <a:xfrm>
            <a:off x="571472" y="6031404"/>
            <a:ext cx="8001056" cy="683744"/>
          </a:xfrm>
          <a:prstGeom prst="rect">
            <a:avLst/>
          </a:prstGeom>
          <a:noFill/>
          <a:ln w="25400">
            <a:solidFill>
              <a:srgbClr val="1319C9"/>
            </a:solidFill>
            <a:miter lim="800000"/>
            <a:headEnd/>
            <a:tailEnd type="none" w="lg" len="med"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33" name="Text Box 37"/>
          <p:cNvSpPr txBox="1">
            <a:spLocks noChangeArrowheads="1"/>
          </p:cNvSpPr>
          <p:nvPr/>
        </p:nvSpPr>
        <p:spPr bwMode="auto">
          <a:xfrm>
            <a:off x="1255681" y="5292742"/>
            <a:ext cx="285750" cy="33655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1600"/>
              <a:t>8</a:t>
            </a:r>
          </a:p>
        </p:txBody>
      </p:sp>
      <p:sp>
        <p:nvSpPr>
          <p:cNvPr id="36" name="Text Box 38"/>
          <p:cNvSpPr txBox="1">
            <a:spLocks noChangeArrowheads="1"/>
          </p:cNvSpPr>
          <p:nvPr/>
        </p:nvSpPr>
        <p:spPr bwMode="auto">
          <a:xfrm>
            <a:off x="2017681" y="5292742"/>
            <a:ext cx="387350" cy="33655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1600"/>
              <a:t>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52"/>
          <p:cNvSpPr txBox="1">
            <a:spLocks noChangeArrowheads="1"/>
          </p:cNvSpPr>
          <p:nvPr/>
        </p:nvSpPr>
        <p:spPr bwMode="auto">
          <a:xfrm>
            <a:off x="4000496" y="214290"/>
            <a:ext cx="1143008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Cortex</a:t>
            </a:r>
            <a:endParaRPr lang="pl-PL" sz="2400">
              <a:latin typeface="Calibri" pitchFamily="34" charset="0"/>
            </a:endParaRPr>
          </a:p>
        </p:txBody>
      </p:sp>
      <p:pic>
        <p:nvPicPr>
          <p:cNvPr id="4" name="Picture 56" descr="C:\Documents and Settings\hottowy\Pulpit\Stanford_files\KM2cortex512.tif"/>
          <p:cNvPicPr>
            <a:picLocks noChangeAspect="1" noChangeArrowheads="1"/>
          </p:cNvPicPr>
          <p:nvPr/>
        </p:nvPicPr>
        <p:blipFill>
          <a:blip r:embed="rId2"/>
          <a:srcRect l="30453" t="14766" r="33223" b="14766"/>
          <a:stretch>
            <a:fillRect/>
          </a:stretch>
        </p:blipFill>
        <p:spPr bwMode="auto">
          <a:xfrm>
            <a:off x="6168370" y="1242585"/>
            <a:ext cx="2975662" cy="432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3" descr="C:\Documents and Settings\hottowy\Pulpit\Stanford_files\RasterTif.tif"/>
          <p:cNvPicPr>
            <a:picLocks noChangeAspect="1" noChangeArrowheads="1"/>
          </p:cNvPicPr>
          <p:nvPr/>
        </p:nvPicPr>
        <p:blipFill>
          <a:blip r:embed="rId3"/>
          <a:srcRect t="29609"/>
          <a:stretch>
            <a:fillRect/>
          </a:stretch>
        </p:blipFill>
        <p:spPr bwMode="auto">
          <a:xfrm>
            <a:off x="601631" y="1992081"/>
            <a:ext cx="5073650" cy="3332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26"/>
          <p:cNvSpPr>
            <a:spLocks noChangeShapeType="1"/>
          </p:cNvSpPr>
          <p:nvPr/>
        </p:nvSpPr>
        <p:spPr bwMode="auto">
          <a:xfrm>
            <a:off x="614331" y="5324492"/>
            <a:ext cx="5257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2627281" y="5521342"/>
            <a:ext cx="518091" cy="338554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1600" smtClean="0"/>
              <a:t>t [s</a:t>
            </a:r>
            <a:r>
              <a:rPr lang="pl-PL" sz="1600"/>
              <a:t>]</a:t>
            </a:r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 rot="16200000">
            <a:off x="-691225" y="3338331"/>
            <a:ext cx="1576072" cy="338554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1600" smtClean="0"/>
              <a:t>neuron number</a:t>
            </a:r>
            <a:endParaRPr lang="pl-PL" sz="1600"/>
          </a:p>
        </p:txBody>
      </p:sp>
      <p:grpSp>
        <p:nvGrpSpPr>
          <p:cNvPr id="9" name="Group 36"/>
          <p:cNvGrpSpPr>
            <a:grpSpLocks/>
          </p:cNvGrpSpPr>
          <p:nvPr/>
        </p:nvGrpSpPr>
        <p:grpSpPr bwMode="auto">
          <a:xfrm>
            <a:off x="619094" y="1738322"/>
            <a:ext cx="4751387" cy="3586170"/>
            <a:chOff x="498" y="720"/>
            <a:chExt cx="2993" cy="3024"/>
          </a:xfrm>
        </p:grpSpPr>
        <p:sp>
          <p:nvSpPr>
            <p:cNvPr id="10" name="Line 27"/>
            <p:cNvSpPr>
              <a:spLocks noChangeShapeType="1"/>
            </p:cNvSpPr>
            <p:nvPr/>
          </p:nvSpPr>
          <p:spPr bwMode="auto">
            <a:xfrm flipV="1">
              <a:off x="498" y="720"/>
              <a:ext cx="0" cy="30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30"/>
            <p:cNvSpPr>
              <a:spLocks noChangeShapeType="1"/>
            </p:cNvSpPr>
            <p:nvPr/>
          </p:nvSpPr>
          <p:spPr bwMode="auto">
            <a:xfrm flipV="1">
              <a:off x="997" y="3649"/>
              <a:ext cx="0" cy="9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31"/>
            <p:cNvSpPr>
              <a:spLocks noChangeShapeType="1"/>
            </p:cNvSpPr>
            <p:nvPr/>
          </p:nvSpPr>
          <p:spPr bwMode="auto">
            <a:xfrm flipV="1">
              <a:off x="1496" y="3648"/>
              <a:ext cx="0" cy="9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32"/>
            <p:cNvSpPr>
              <a:spLocks noChangeShapeType="1"/>
            </p:cNvSpPr>
            <p:nvPr/>
          </p:nvSpPr>
          <p:spPr bwMode="auto">
            <a:xfrm flipV="1">
              <a:off x="1994" y="3648"/>
              <a:ext cx="0" cy="9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33"/>
            <p:cNvSpPr>
              <a:spLocks noChangeShapeType="1"/>
            </p:cNvSpPr>
            <p:nvPr/>
          </p:nvSpPr>
          <p:spPr bwMode="auto">
            <a:xfrm flipV="1">
              <a:off x="2493" y="3649"/>
              <a:ext cx="0" cy="9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34"/>
            <p:cNvSpPr>
              <a:spLocks noChangeShapeType="1"/>
            </p:cNvSpPr>
            <p:nvPr/>
          </p:nvSpPr>
          <p:spPr bwMode="auto">
            <a:xfrm flipV="1">
              <a:off x="2992" y="3648"/>
              <a:ext cx="0" cy="9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35"/>
            <p:cNvSpPr>
              <a:spLocks noChangeShapeType="1"/>
            </p:cNvSpPr>
            <p:nvPr/>
          </p:nvSpPr>
          <p:spPr bwMode="auto">
            <a:xfrm flipV="1">
              <a:off x="3491" y="3648"/>
              <a:ext cx="0" cy="9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 Box 37"/>
          <p:cNvSpPr txBox="1">
            <a:spLocks noChangeArrowheads="1"/>
          </p:cNvSpPr>
          <p:nvPr/>
        </p:nvSpPr>
        <p:spPr bwMode="auto">
          <a:xfrm>
            <a:off x="1255681" y="5292742"/>
            <a:ext cx="285750" cy="33655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1600"/>
              <a:t>8</a:t>
            </a:r>
          </a:p>
        </p:txBody>
      </p:sp>
      <p:sp>
        <p:nvSpPr>
          <p:cNvPr id="18" name="Text Box 38"/>
          <p:cNvSpPr txBox="1">
            <a:spLocks noChangeArrowheads="1"/>
          </p:cNvSpPr>
          <p:nvPr/>
        </p:nvSpPr>
        <p:spPr bwMode="auto">
          <a:xfrm>
            <a:off x="2017681" y="5292742"/>
            <a:ext cx="387350" cy="33655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1600"/>
              <a:t>16</a:t>
            </a:r>
          </a:p>
        </p:txBody>
      </p:sp>
      <p:sp>
        <p:nvSpPr>
          <p:cNvPr id="19" name="Text Box 39"/>
          <p:cNvSpPr txBox="1">
            <a:spLocks noChangeArrowheads="1"/>
          </p:cNvSpPr>
          <p:nvPr/>
        </p:nvSpPr>
        <p:spPr bwMode="auto">
          <a:xfrm>
            <a:off x="2779681" y="5292742"/>
            <a:ext cx="387350" cy="33655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1600"/>
              <a:t>24</a:t>
            </a:r>
          </a:p>
        </p:txBody>
      </p:sp>
      <p:sp>
        <p:nvSpPr>
          <p:cNvPr id="20" name="Text Box 40"/>
          <p:cNvSpPr txBox="1">
            <a:spLocks noChangeArrowheads="1"/>
          </p:cNvSpPr>
          <p:nvPr/>
        </p:nvSpPr>
        <p:spPr bwMode="auto">
          <a:xfrm>
            <a:off x="3611531" y="5292742"/>
            <a:ext cx="387350" cy="33655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1600"/>
              <a:t>32</a:t>
            </a:r>
          </a:p>
        </p:txBody>
      </p:sp>
      <p:sp>
        <p:nvSpPr>
          <p:cNvPr id="21" name="Text Box 41"/>
          <p:cNvSpPr txBox="1">
            <a:spLocks noChangeArrowheads="1"/>
          </p:cNvSpPr>
          <p:nvPr/>
        </p:nvSpPr>
        <p:spPr bwMode="auto">
          <a:xfrm>
            <a:off x="4373531" y="5292742"/>
            <a:ext cx="387350" cy="33655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1600"/>
              <a:t>40</a:t>
            </a:r>
          </a:p>
        </p:txBody>
      </p:sp>
      <p:sp>
        <p:nvSpPr>
          <p:cNvPr id="22" name="Text Box 42"/>
          <p:cNvSpPr txBox="1">
            <a:spLocks noChangeArrowheads="1"/>
          </p:cNvSpPr>
          <p:nvPr/>
        </p:nvSpPr>
        <p:spPr bwMode="auto">
          <a:xfrm>
            <a:off x="5186331" y="5292742"/>
            <a:ext cx="387350" cy="33655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1600"/>
              <a:t>48</a:t>
            </a:r>
          </a:p>
        </p:txBody>
      </p:sp>
      <p:sp>
        <p:nvSpPr>
          <p:cNvPr id="23" name="Line 47"/>
          <p:cNvSpPr>
            <a:spLocks noChangeShapeType="1"/>
          </p:cNvSpPr>
          <p:nvPr/>
        </p:nvSpPr>
        <p:spPr bwMode="auto">
          <a:xfrm flipV="1">
            <a:off x="617506" y="2619392"/>
            <a:ext cx="22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48"/>
          <p:cNvSpPr>
            <a:spLocks noChangeShapeType="1"/>
          </p:cNvSpPr>
          <p:nvPr/>
        </p:nvSpPr>
        <p:spPr bwMode="auto">
          <a:xfrm flipV="1">
            <a:off x="617506" y="3517917"/>
            <a:ext cx="22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Line 49"/>
          <p:cNvSpPr>
            <a:spLocks noChangeShapeType="1"/>
          </p:cNvSpPr>
          <p:nvPr/>
        </p:nvSpPr>
        <p:spPr bwMode="auto">
          <a:xfrm flipV="1">
            <a:off x="617506" y="4418030"/>
            <a:ext cx="22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Text Box 51"/>
          <p:cNvSpPr txBox="1">
            <a:spLocks noChangeArrowheads="1"/>
          </p:cNvSpPr>
          <p:nvPr/>
        </p:nvSpPr>
        <p:spPr bwMode="auto">
          <a:xfrm>
            <a:off x="188881" y="4257692"/>
            <a:ext cx="488950" cy="33655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1600"/>
              <a:t>100</a:t>
            </a:r>
          </a:p>
        </p:txBody>
      </p:sp>
      <p:sp>
        <p:nvSpPr>
          <p:cNvPr id="27" name="Text Box 52"/>
          <p:cNvSpPr txBox="1">
            <a:spLocks noChangeArrowheads="1"/>
          </p:cNvSpPr>
          <p:nvPr/>
        </p:nvSpPr>
        <p:spPr bwMode="auto">
          <a:xfrm>
            <a:off x="188881" y="3343292"/>
            <a:ext cx="488950" cy="33655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1600"/>
              <a:t>200</a:t>
            </a:r>
          </a:p>
        </p:txBody>
      </p:sp>
      <p:sp>
        <p:nvSpPr>
          <p:cNvPr id="28" name="Text Box 53"/>
          <p:cNvSpPr txBox="1">
            <a:spLocks noChangeArrowheads="1"/>
          </p:cNvSpPr>
          <p:nvPr/>
        </p:nvSpPr>
        <p:spPr bwMode="auto">
          <a:xfrm>
            <a:off x="188881" y="2428892"/>
            <a:ext cx="488950" cy="33655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1600"/>
              <a:t>300</a:t>
            </a:r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auto">
          <a:xfrm>
            <a:off x="714348" y="1142984"/>
            <a:ext cx="4929190" cy="3847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pl-PL" sz="2000" u="sng" smtClean="0">
                <a:latin typeface="Calibri" pitchFamily="34" charset="0"/>
              </a:rPr>
              <a:t>collaboration: John Beggs, Indiana University</a:t>
            </a:r>
            <a:endParaRPr lang="en-US" sz="2000" u="sng">
              <a:latin typeface="Calibri" pitchFamily="34" charset="0"/>
            </a:endParaRPr>
          </a:p>
        </p:txBody>
      </p:sp>
      <p:sp>
        <p:nvSpPr>
          <p:cNvPr id="31" name="Rectangle 31"/>
          <p:cNvSpPr/>
          <p:nvPr/>
        </p:nvSpPr>
        <p:spPr>
          <a:xfrm>
            <a:off x="1428728" y="1857364"/>
            <a:ext cx="285752" cy="31432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Box 20"/>
          <p:cNvSpPr txBox="1">
            <a:spLocks noChangeArrowheads="1"/>
          </p:cNvSpPr>
          <p:nvPr/>
        </p:nvSpPr>
        <p:spPr bwMode="auto">
          <a:xfrm>
            <a:off x="928662" y="5572140"/>
            <a:ext cx="1643074" cy="3847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pl-PL" sz="2000" smtClean="0">
                <a:latin typeface="Calibri" pitchFamily="34" charset="0"/>
              </a:rPr>
              <a:t>„avalanche”</a:t>
            </a:r>
            <a:endParaRPr lang="en-US" sz="2000">
              <a:latin typeface="Calibri" pitchFamily="34" charset="0"/>
            </a:endParaRPr>
          </a:p>
        </p:txBody>
      </p:sp>
      <p:cxnSp>
        <p:nvCxnSpPr>
          <p:cNvPr id="33" name="Straight Arrow Connector 34"/>
          <p:cNvCxnSpPr>
            <a:stCxn id="32" idx="0"/>
          </p:cNvCxnSpPr>
          <p:nvPr/>
        </p:nvCxnSpPr>
        <p:spPr>
          <a:xfrm rot="16200000" flipV="1">
            <a:off x="1410869" y="5232809"/>
            <a:ext cx="571504" cy="107157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Box 20"/>
          <p:cNvSpPr txBox="1">
            <a:spLocks noChangeArrowheads="1"/>
          </p:cNvSpPr>
          <p:nvPr/>
        </p:nvSpPr>
        <p:spPr bwMode="auto">
          <a:xfrm>
            <a:off x="585758" y="6031404"/>
            <a:ext cx="8129646" cy="6771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pl-PL" sz="2000" smtClean="0">
                <a:latin typeface="Calibri" pitchFamily="34" charset="0"/>
              </a:rPr>
              <a:t>Tang A, et al: </a:t>
            </a:r>
            <a:r>
              <a:rPr lang="pl-PL" sz="2000" i="1" smtClean="0">
                <a:latin typeface="Calibri" pitchFamily="34" charset="0"/>
              </a:rPr>
              <a:t>A Maximum Entropy Model Applied to Spatial and Temporal Correlations from Cortical Networks In Vitro.</a:t>
            </a:r>
            <a:r>
              <a:rPr lang="pl-PL" sz="2000" i="1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l-PL" sz="2000" smtClean="0">
                <a:latin typeface="Calibri" pitchFamily="34" charset="0"/>
              </a:rPr>
              <a:t>Journal of Neuroscience, 2008.</a:t>
            </a:r>
            <a:endParaRPr lang="en-US" sz="2000">
              <a:latin typeface="Calibri" pitchFamily="34" charset="0"/>
            </a:endParaRPr>
          </a:p>
        </p:txBody>
      </p:sp>
      <p:sp>
        <p:nvSpPr>
          <p:cNvPr id="35" name="Rectangle 15"/>
          <p:cNvSpPr>
            <a:spLocks noChangeArrowheads="1"/>
          </p:cNvSpPr>
          <p:nvPr/>
        </p:nvSpPr>
        <p:spPr bwMode="auto">
          <a:xfrm>
            <a:off x="571472" y="6031404"/>
            <a:ext cx="8001056" cy="683744"/>
          </a:xfrm>
          <a:prstGeom prst="rect">
            <a:avLst/>
          </a:prstGeom>
          <a:noFill/>
          <a:ln w="25400">
            <a:solidFill>
              <a:srgbClr val="1319C9"/>
            </a:solidFill>
            <a:miter lim="800000"/>
            <a:headEnd/>
            <a:tailEnd type="none" w="lg" len="med"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52"/>
          <p:cNvSpPr txBox="1">
            <a:spLocks noChangeArrowheads="1"/>
          </p:cNvSpPr>
          <p:nvPr/>
        </p:nvSpPr>
        <p:spPr bwMode="auto">
          <a:xfrm>
            <a:off x="2857488" y="214290"/>
            <a:ext cx="3857652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Stimulation and recording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C:\Documents and Settings\hottowy\Pulpit\MEA2010\Final\neuroboar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141413"/>
            <a:ext cx="5638800" cy="5381625"/>
          </a:xfrm>
          <a:prstGeom prst="rect">
            <a:avLst/>
          </a:prstGeom>
          <a:noFill/>
        </p:spPr>
      </p:pic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6215074" y="1525566"/>
            <a:ext cx="1857388" cy="762000"/>
          </a:xfrm>
          <a:prstGeom prst="rightArrow">
            <a:avLst>
              <a:gd name="adj1" fmla="val 50000"/>
              <a:gd name="adj2" fmla="val 5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6143636" y="2357430"/>
            <a:ext cx="1857388" cy="762000"/>
          </a:xfrm>
          <a:prstGeom prst="leftArrow">
            <a:avLst>
              <a:gd name="adj1" fmla="val 50000"/>
              <a:gd name="adj2" fmla="val 5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054360" y="1287434"/>
            <a:ext cx="15894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l-PL" sz="2400">
                <a:latin typeface="+mn-lt"/>
              </a:rPr>
              <a:t>10.24 </a:t>
            </a:r>
            <a:r>
              <a:rPr lang="pl-PL" sz="2400" smtClean="0">
                <a:latin typeface="+mn-lt"/>
              </a:rPr>
              <a:t>MS/s</a:t>
            </a:r>
            <a:endParaRPr lang="pl-PL" sz="2400">
              <a:latin typeface="+mn-lt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000760" y="3071810"/>
            <a:ext cx="22860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l-PL" sz="2400">
                <a:latin typeface="+mj-lt"/>
              </a:rPr>
              <a:t>120 </a:t>
            </a:r>
            <a:r>
              <a:rPr lang="pl-PL" sz="2400" err="1" smtClean="0">
                <a:latin typeface="+mj-lt"/>
              </a:rPr>
              <a:t>MBit</a:t>
            </a:r>
            <a:r>
              <a:rPr lang="pl-PL" sz="2400" smtClean="0">
                <a:latin typeface="+mj-lt"/>
              </a:rPr>
              <a:t>/s:</a:t>
            </a:r>
          </a:p>
          <a:p>
            <a:pPr algn="ctr"/>
            <a:r>
              <a:rPr lang="pl-PL" sz="2400" smtClean="0">
                <a:latin typeface="+mj-lt"/>
              </a:rPr>
              <a:t>512 channels/</a:t>
            </a:r>
          </a:p>
          <a:p>
            <a:pPr algn="ctr"/>
            <a:r>
              <a:rPr lang="pl-PL" sz="2400" smtClean="0">
                <a:latin typeface="+mj-lt"/>
              </a:rPr>
              <a:t>20 kHz/12 bit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28600" y="6035675"/>
            <a:ext cx="8686800" cy="6771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pl-PL" sz="2000" err="1">
                <a:latin typeface="+mn-lt"/>
              </a:rPr>
              <a:t>Hottowy</a:t>
            </a:r>
            <a:r>
              <a:rPr lang="pl-PL" sz="2000">
                <a:latin typeface="+mn-lt"/>
              </a:rPr>
              <a:t> P</a:t>
            </a:r>
            <a:r>
              <a:rPr lang="fr-FR" sz="2000">
                <a:latin typeface="+mn-lt"/>
                <a:cs typeface="Times New Roman" pitchFamily="18" charset="0"/>
              </a:rPr>
              <a:t>, </a:t>
            </a:r>
            <a:r>
              <a:rPr lang="pl-PL" sz="2000">
                <a:latin typeface="+mn-lt"/>
              </a:rPr>
              <a:t>et al</a:t>
            </a:r>
            <a:r>
              <a:rPr lang="fr-FR" sz="2000">
                <a:latin typeface="+mn-lt"/>
                <a:cs typeface="Times New Roman" pitchFamily="18" charset="0"/>
              </a:rPr>
              <a:t>: </a:t>
            </a:r>
            <a:r>
              <a:rPr lang="de-DE" sz="2000" i="1">
                <a:latin typeface="+mn-lt"/>
                <a:cs typeface="Times New Roman" pitchFamily="18" charset="0"/>
              </a:rPr>
              <a:t>512-electrode MEA System </a:t>
            </a:r>
            <a:r>
              <a:rPr lang="de-DE" sz="2000" i="1" err="1">
                <a:latin typeface="+mn-lt"/>
                <a:cs typeface="Times New Roman" pitchFamily="18" charset="0"/>
              </a:rPr>
              <a:t>For</a:t>
            </a:r>
            <a:r>
              <a:rPr lang="de-DE" sz="2000" i="1">
                <a:latin typeface="+mn-lt"/>
                <a:cs typeface="Times New Roman" pitchFamily="18" charset="0"/>
              </a:rPr>
              <a:t> </a:t>
            </a:r>
            <a:r>
              <a:rPr lang="de-DE" sz="2000" i="1" err="1">
                <a:latin typeface="+mn-lt"/>
                <a:cs typeface="Times New Roman" pitchFamily="18" charset="0"/>
              </a:rPr>
              <a:t>Spatio</a:t>
            </a:r>
            <a:r>
              <a:rPr lang="de-DE" sz="2000" i="1">
                <a:latin typeface="+mn-lt"/>
                <a:cs typeface="Times New Roman" pitchFamily="18" charset="0"/>
              </a:rPr>
              <a:t>-Temporal Distributed Stimulation </a:t>
            </a:r>
            <a:r>
              <a:rPr lang="de-DE" sz="2000" i="1" err="1">
                <a:latin typeface="+mn-lt"/>
                <a:cs typeface="Times New Roman" pitchFamily="18" charset="0"/>
              </a:rPr>
              <a:t>and</a:t>
            </a:r>
            <a:r>
              <a:rPr lang="de-DE" sz="2000" i="1">
                <a:latin typeface="+mn-lt"/>
                <a:cs typeface="Times New Roman" pitchFamily="18" charset="0"/>
              </a:rPr>
              <a:t> Recording </a:t>
            </a:r>
            <a:r>
              <a:rPr lang="de-DE" sz="2000" i="1" err="1">
                <a:latin typeface="+mn-lt"/>
                <a:cs typeface="Times New Roman" pitchFamily="18" charset="0"/>
              </a:rPr>
              <a:t>of</a:t>
            </a:r>
            <a:r>
              <a:rPr lang="de-DE" sz="2000" i="1">
                <a:latin typeface="+mn-lt"/>
                <a:cs typeface="Times New Roman" pitchFamily="18" charset="0"/>
              </a:rPr>
              <a:t> </a:t>
            </a:r>
            <a:r>
              <a:rPr lang="de-DE" sz="2000" i="1" err="1">
                <a:latin typeface="+mn-lt"/>
                <a:cs typeface="Times New Roman" pitchFamily="18" charset="0"/>
              </a:rPr>
              <a:t>Neural</a:t>
            </a:r>
            <a:r>
              <a:rPr lang="de-DE" sz="2000" i="1">
                <a:latin typeface="+mn-lt"/>
                <a:cs typeface="Times New Roman" pitchFamily="18" charset="0"/>
              </a:rPr>
              <a:t> </a:t>
            </a:r>
            <a:r>
              <a:rPr lang="de-DE" sz="2000" i="1" err="1">
                <a:latin typeface="+mn-lt"/>
                <a:cs typeface="Times New Roman" pitchFamily="18" charset="0"/>
              </a:rPr>
              <a:t>Activity</a:t>
            </a:r>
            <a:r>
              <a:rPr lang="fr-FR" sz="2000">
                <a:latin typeface="+mn-lt"/>
                <a:cs typeface="Times New Roman" pitchFamily="18" charset="0"/>
              </a:rPr>
              <a:t>.</a:t>
            </a:r>
            <a:r>
              <a:rPr lang="en-US" sz="2000">
                <a:latin typeface="+mn-lt"/>
                <a:cs typeface="Times New Roman" pitchFamily="18" charset="0"/>
              </a:rPr>
              <a:t> </a:t>
            </a:r>
            <a:r>
              <a:rPr lang="pl-PL" sz="2000">
                <a:latin typeface="+mn-lt"/>
              </a:rPr>
              <a:t>7</a:t>
            </a:r>
            <a:r>
              <a:rPr lang="de-DE" sz="2000" baseline="30000" err="1">
                <a:latin typeface="+mn-lt"/>
                <a:cs typeface="Times New Roman" pitchFamily="18" charset="0"/>
              </a:rPr>
              <a:t>th</a:t>
            </a:r>
            <a:r>
              <a:rPr lang="de-DE" sz="2000">
                <a:latin typeface="+mn-lt"/>
                <a:cs typeface="Times New Roman" pitchFamily="18" charset="0"/>
              </a:rPr>
              <a:t> MEA Meeting, Reutlingen, </a:t>
            </a:r>
            <a:r>
              <a:rPr lang="pl-PL" sz="2000">
                <a:latin typeface="+mn-lt"/>
              </a:rPr>
              <a:t>2010.</a:t>
            </a:r>
            <a:endParaRPr lang="en-US" sz="2000">
              <a:latin typeface="+mn-lt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04800" y="5943600"/>
            <a:ext cx="6019800" cy="15240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pic>
        <p:nvPicPr>
          <p:cNvPr id="10" name="Picture 101" descr="Dell_photo_crop1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32517" y="1357298"/>
            <a:ext cx="1011483" cy="2216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214282" y="6072206"/>
            <a:ext cx="8501121" cy="642942"/>
          </a:xfrm>
          <a:prstGeom prst="rect">
            <a:avLst/>
          </a:prstGeom>
          <a:noFill/>
          <a:ln w="25400">
            <a:solidFill>
              <a:srgbClr val="1319C9"/>
            </a:solidFill>
            <a:miter lim="800000"/>
            <a:headEnd/>
            <a:tailEnd type="none" w="lg" len="med"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12" name="Oval 53"/>
          <p:cNvSpPr>
            <a:spLocks noChangeArrowheads="1"/>
          </p:cNvSpPr>
          <p:nvPr/>
        </p:nvSpPr>
        <p:spPr bwMode="auto">
          <a:xfrm>
            <a:off x="6143636" y="4633922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13" name="Text Box 52"/>
          <p:cNvSpPr txBox="1">
            <a:spLocks noChangeArrowheads="1"/>
          </p:cNvSpPr>
          <p:nvPr/>
        </p:nvSpPr>
        <p:spPr bwMode="auto">
          <a:xfrm>
            <a:off x="6286512" y="4455391"/>
            <a:ext cx="2500330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stimulation with arbitrary patterns</a:t>
            </a:r>
          </a:p>
        </p:txBody>
      </p:sp>
      <p:sp>
        <p:nvSpPr>
          <p:cNvPr id="15" name="Text Box 52"/>
          <p:cNvSpPr txBox="1">
            <a:spLocks noChangeArrowheads="1"/>
          </p:cNvSpPr>
          <p:nvPr/>
        </p:nvSpPr>
        <p:spPr bwMode="auto">
          <a:xfrm>
            <a:off x="2857488" y="214290"/>
            <a:ext cx="3857652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Stimulation and recording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026" descr="C:\Documents and Settings\hottowy\Pulpit\MEA_2010_prezentacja\figures_pok124\EffVsStim_amp5_movie58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263" y="898525"/>
            <a:ext cx="8231187" cy="5762625"/>
          </a:xfrm>
          <a:prstGeom prst="rect">
            <a:avLst/>
          </a:prstGeom>
          <a:noFill/>
        </p:spPr>
      </p:pic>
      <p:sp>
        <p:nvSpPr>
          <p:cNvPr id="4" name="Text Box 52"/>
          <p:cNvSpPr txBox="1">
            <a:spLocks noChangeArrowheads="1"/>
          </p:cNvSpPr>
          <p:nvPr/>
        </p:nvSpPr>
        <p:spPr bwMode="auto">
          <a:xfrm>
            <a:off x="3929058" y="6286520"/>
            <a:ext cx="1428760" cy="46166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Time [</a:t>
            </a:r>
            <a:r>
              <a:rPr lang="pl-PL" sz="2400" err="1" smtClean="0">
                <a:latin typeface="Calibri" pitchFamily="34" charset="0"/>
              </a:rPr>
              <a:t>ms</a:t>
            </a:r>
            <a:r>
              <a:rPr lang="pl-PL" sz="2400" smtClean="0">
                <a:latin typeface="Calibri" pitchFamily="34" charset="0"/>
              </a:rPr>
              <a:t>]</a:t>
            </a:r>
          </a:p>
        </p:txBody>
      </p:sp>
      <p:sp>
        <p:nvSpPr>
          <p:cNvPr id="5" name="Text Box 52"/>
          <p:cNvSpPr txBox="1">
            <a:spLocks noChangeArrowheads="1"/>
          </p:cNvSpPr>
          <p:nvPr/>
        </p:nvSpPr>
        <p:spPr bwMode="auto">
          <a:xfrm rot="16200000">
            <a:off x="-134649" y="3475660"/>
            <a:ext cx="1731031" cy="46166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+mn-lt"/>
              </a:rPr>
              <a:t>Signal [</a:t>
            </a:r>
            <a:r>
              <a:rPr lang="pl-PL" sz="2400" smtClean="0">
                <a:latin typeface="+mn-lt"/>
                <a:cs typeface="Arial" pitchFamily="34" charset="0"/>
                <a:sym typeface="Symbol" pitchFamily="18" charset="2"/>
              </a:rPr>
              <a:t>μ</a:t>
            </a:r>
            <a:r>
              <a:rPr lang="pl-PL" sz="2400" smtClean="0">
                <a:latin typeface="+mn-lt"/>
                <a:sym typeface="Symbol" pitchFamily="18" charset="2"/>
              </a:rPr>
              <a:t>V</a:t>
            </a:r>
            <a:r>
              <a:rPr lang="pl-PL" sz="2400" smtClean="0">
                <a:latin typeface="+mn-lt"/>
              </a:rPr>
              <a:t>]</a:t>
            </a:r>
          </a:p>
        </p:txBody>
      </p:sp>
      <p:sp>
        <p:nvSpPr>
          <p:cNvPr id="6" name="Text Box 52"/>
          <p:cNvSpPr txBox="1">
            <a:spLocks noChangeArrowheads="1"/>
          </p:cNvSpPr>
          <p:nvPr/>
        </p:nvSpPr>
        <p:spPr bwMode="auto">
          <a:xfrm>
            <a:off x="5643570" y="4814840"/>
            <a:ext cx="2214578" cy="707886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000" smtClean="0">
                <a:latin typeface="+mn-lt"/>
              </a:rPr>
              <a:t>Amplitude = 0.4 </a:t>
            </a:r>
            <a:r>
              <a:rPr lang="pl-PL" sz="2000" err="1" smtClean="0">
                <a:latin typeface="+mn-lt"/>
                <a:cs typeface="Arial" pitchFamily="34" charset="0"/>
                <a:sym typeface="Symbol" pitchFamily="18" charset="2"/>
              </a:rPr>
              <a:t>μ</a:t>
            </a:r>
            <a:r>
              <a:rPr lang="pl-PL" sz="2000" err="1" smtClean="0">
                <a:latin typeface="+mn-lt"/>
                <a:sym typeface="Symbol" pitchFamily="18" charset="2"/>
              </a:rPr>
              <a:t>A</a:t>
            </a:r>
            <a:endParaRPr lang="pl-PL" sz="2000" smtClean="0">
              <a:latin typeface="+mn-lt"/>
              <a:sym typeface="Symbol" pitchFamily="18" charset="2"/>
            </a:endParaRPr>
          </a:p>
          <a:p>
            <a:r>
              <a:rPr lang="pl-PL" sz="2000" smtClean="0">
                <a:latin typeface="+mn-lt"/>
                <a:sym typeface="Symbol" pitchFamily="18" charset="2"/>
              </a:rPr>
              <a:t>Efficacy= 52%</a:t>
            </a:r>
            <a:endParaRPr lang="pl-PL" sz="2000" smtClean="0">
              <a:latin typeface="+mn-lt"/>
            </a:endParaRPr>
          </a:p>
        </p:txBody>
      </p:sp>
      <p:sp>
        <p:nvSpPr>
          <p:cNvPr id="8" name="Text Box 52"/>
          <p:cNvSpPr txBox="1">
            <a:spLocks noChangeArrowheads="1"/>
          </p:cNvSpPr>
          <p:nvPr/>
        </p:nvSpPr>
        <p:spPr bwMode="auto">
          <a:xfrm>
            <a:off x="2857488" y="214290"/>
            <a:ext cx="3857652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Stimulation and recording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C:\Documents and Settings\hottowy\Pulpit\MEA_2010_prezentacja\figures_pok124\TwoEIs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263" y="898525"/>
            <a:ext cx="8231187" cy="5762625"/>
          </a:xfrm>
          <a:prstGeom prst="rect">
            <a:avLst/>
          </a:prstGeom>
          <a:noFill/>
        </p:spPr>
      </p:pic>
      <p:sp>
        <p:nvSpPr>
          <p:cNvPr id="4" name="Text Box 52"/>
          <p:cNvSpPr txBox="1">
            <a:spLocks noChangeArrowheads="1"/>
          </p:cNvSpPr>
          <p:nvPr/>
        </p:nvSpPr>
        <p:spPr bwMode="auto">
          <a:xfrm>
            <a:off x="3929058" y="6286520"/>
            <a:ext cx="1428760" cy="46166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Time [</a:t>
            </a:r>
            <a:r>
              <a:rPr lang="pl-PL" sz="2400" err="1" smtClean="0">
                <a:latin typeface="Calibri" pitchFamily="34" charset="0"/>
              </a:rPr>
              <a:t>ms</a:t>
            </a:r>
            <a:r>
              <a:rPr lang="pl-PL" sz="2400" smtClean="0">
                <a:latin typeface="Calibri" pitchFamily="34" charset="0"/>
              </a:rPr>
              <a:t>]</a:t>
            </a:r>
          </a:p>
        </p:txBody>
      </p:sp>
      <p:sp>
        <p:nvSpPr>
          <p:cNvPr id="5" name="Text Box 52"/>
          <p:cNvSpPr txBox="1">
            <a:spLocks noChangeArrowheads="1"/>
          </p:cNvSpPr>
          <p:nvPr/>
        </p:nvSpPr>
        <p:spPr bwMode="auto">
          <a:xfrm rot="16200000">
            <a:off x="-134649" y="3475660"/>
            <a:ext cx="1731031" cy="46166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+mn-lt"/>
              </a:rPr>
              <a:t>Signal [</a:t>
            </a:r>
            <a:r>
              <a:rPr lang="pl-PL" sz="2400" smtClean="0">
                <a:latin typeface="+mn-lt"/>
                <a:cs typeface="Arial" pitchFamily="34" charset="0"/>
                <a:sym typeface="Symbol" pitchFamily="18" charset="2"/>
              </a:rPr>
              <a:t>μ</a:t>
            </a:r>
            <a:r>
              <a:rPr lang="pl-PL" sz="2400" smtClean="0">
                <a:latin typeface="+mn-lt"/>
                <a:sym typeface="Symbol" pitchFamily="18" charset="2"/>
              </a:rPr>
              <a:t>V</a:t>
            </a:r>
            <a:r>
              <a:rPr lang="pl-PL" sz="2400" smtClean="0">
                <a:latin typeface="+mn-lt"/>
              </a:rPr>
              <a:t>]</a:t>
            </a:r>
          </a:p>
        </p:txBody>
      </p:sp>
      <p:sp>
        <p:nvSpPr>
          <p:cNvPr id="7" name="Text Box 52"/>
          <p:cNvSpPr txBox="1">
            <a:spLocks noChangeArrowheads="1"/>
          </p:cNvSpPr>
          <p:nvPr/>
        </p:nvSpPr>
        <p:spPr bwMode="auto">
          <a:xfrm>
            <a:off x="2857488" y="214290"/>
            <a:ext cx="3857652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Stimulation and recording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C:\Documents and Settings\hottowy\Pulpit\MEA_2010_prezentacja\figures_pok124\EI_one_electrode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263" y="898525"/>
            <a:ext cx="8231187" cy="5762625"/>
          </a:xfrm>
          <a:prstGeom prst="rect">
            <a:avLst/>
          </a:prstGeom>
          <a:noFill/>
        </p:spPr>
      </p:pic>
      <p:sp>
        <p:nvSpPr>
          <p:cNvPr id="4" name="Text Box 52"/>
          <p:cNvSpPr txBox="1">
            <a:spLocks noChangeArrowheads="1"/>
          </p:cNvSpPr>
          <p:nvPr/>
        </p:nvSpPr>
        <p:spPr bwMode="auto">
          <a:xfrm>
            <a:off x="3929058" y="6286520"/>
            <a:ext cx="1428760" cy="46166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Time [</a:t>
            </a:r>
            <a:r>
              <a:rPr lang="pl-PL" sz="2400" err="1" smtClean="0">
                <a:latin typeface="Calibri" pitchFamily="34" charset="0"/>
              </a:rPr>
              <a:t>ms</a:t>
            </a:r>
            <a:r>
              <a:rPr lang="pl-PL" sz="2400" smtClean="0">
                <a:latin typeface="Calibri" pitchFamily="34" charset="0"/>
              </a:rPr>
              <a:t>]</a:t>
            </a:r>
          </a:p>
        </p:txBody>
      </p:sp>
      <p:sp>
        <p:nvSpPr>
          <p:cNvPr id="5" name="Text Box 52"/>
          <p:cNvSpPr txBox="1">
            <a:spLocks noChangeArrowheads="1"/>
          </p:cNvSpPr>
          <p:nvPr/>
        </p:nvSpPr>
        <p:spPr bwMode="auto">
          <a:xfrm rot="16200000">
            <a:off x="-134649" y="3475660"/>
            <a:ext cx="1731031" cy="46166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+mn-lt"/>
              </a:rPr>
              <a:t>Signal [</a:t>
            </a:r>
            <a:r>
              <a:rPr lang="pl-PL" sz="2400" smtClean="0">
                <a:latin typeface="+mn-lt"/>
                <a:cs typeface="Arial" pitchFamily="34" charset="0"/>
                <a:sym typeface="Symbol" pitchFamily="18" charset="2"/>
              </a:rPr>
              <a:t>μ</a:t>
            </a:r>
            <a:r>
              <a:rPr lang="pl-PL" sz="2400" smtClean="0">
                <a:latin typeface="+mn-lt"/>
                <a:sym typeface="Symbol" pitchFamily="18" charset="2"/>
              </a:rPr>
              <a:t>V</a:t>
            </a:r>
            <a:r>
              <a:rPr lang="pl-PL" sz="2400" smtClean="0">
                <a:latin typeface="+mn-lt"/>
              </a:rPr>
              <a:t>]</a:t>
            </a:r>
          </a:p>
        </p:txBody>
      </p:sp>
      <p:sp>
        <p:nvSpPr>
          <p:cNvPr id="7" name="Text Box 52"/>
          <p:cNvSpPr txBox="1">
            <a:spLocks noChangeArrowheads="1"/>
          </p:cNvSpPr>
          <p:nvPr/>
        </p:nvSpPr>
        <p:spPr bwMode="auto">
          <a:xfrm>
            <a:off x="2857488" y="214290"/>
            <a:ext cx="3857652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Stimulation and recording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C:\Documents and Settings\hottowy\Pulpit\MEA_2010_prezentacja\figures_pok124\EI_one_electrode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263" y="898525"/>
            <a:ext cx="8231187" cy="5762625"/>
          </a:xfrm>
          <a:prstGeom prst="rect">
            <a:avLst/>
          </a:prstGeom>
          <a:noFill/>
        </p:spPr>
      </p:pic>
      <p:sp>
        <p:nvSpPr>
          <p:cNvPr id="4" name="Text Box 52"/>
          <p:cNvSpPr txBox="1">
            <a:spLocks noChangeArrowheads="1"/>
          </p:cNvSpPr>
          <p:nvPr/>
        </p:nvSpPr>
        <p:spPr bwMode="auto">
          <a:xfrm>
            <a:off x="3929058" y="6286520"/>
            <a:ext cx="1428760" cy="46166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Time [</a:t>
            </a:r>
            <a:r>
              <a:rPr lang="pl-PL" sz="2400" err="1" smtClean="0">
                <a:latin typeface="Calibri" pitchFamily="34" charset="0"/>
              </a:rPr>
              <a:t>ms</a:t>
            </a:r>
            <a:r>
              <a:rPr lang="pl-PL" sz="2400" smtClean="0">
                <a:latin typeface="Calibri" pitchFamily="34" charset="0"/>
              </a:rPr>
              <a:t>]</a:t>
            </a:r>
          </a:p>
        </p:txBody>
      </p:sp>
      <p:sp>
        <p:nvSpPr>
          <p:cNvPr id="5" name="Text Box 52"/>
          <p:cNvSpPr txBox="1">
            <a:spLocks noChangeArrowheads="1"/>
          </p:cNvSpPr>
          <p:nvPr/>
        </p:nvSpPr>
        <p:spPr bwMode="auto">
          <a:xfrm rot="16200000">
            <a:off x="-134649" y="3475660"/>
            <a:ext cx="1731031" cy="46166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+mn-lt"/>
              </a:rPr>
              <a:t>Signal [</a:t>
            </a:r>
            <a:r>
              <a:rPr lang="pl-PL" sz="2400" smtClean="0">
                <a:latin typeface="+mn-lt"/>
                <a:cs typeface="Arial" pitchFamily="34" charset="0"/>
                <a:sym typeface="Symbol" pitchFamily="18" charset="2"/>
              </a:rPr>
              <a:t>μ</a:t>
            </a:r>
            <a:r>
              <a:rPr lang="pl-PL" sz="2400" smtClean="0">
                <a:latin typeface="+mn-lt"/>
                <a:sym typeface="Symbol" pitchFamily="18" charset="2"/>
              </a:rPr>
              <a:t>V</a:t>
            </a:r>
            <a:r>
              <a:rPr lang="pl-PL" sz="2400" smtClean="0">
                <a:latin typeface="+mn-lt"/>
              </a:rPr>
              <a:t>]</a:t>
            </a:r>
          </a:p>
        </p:txBody>
      </p:sp>
      <p:sp>
        <p:nvSpPr>
          <p:cNvPr id="7" name="Text Box 52"/>
          <p:cNvSpPr txBox="1">
            <a:spLocks noChangeArrowheads="1"/>
          </p:cNvSpPr>
          <p:nvPr/>
        </p:nvSpPr>
        <p:spPr bwMode="auto">
          <a:xfrm>
            <a:off x="2857488" y="214290"/>
            <a:ext cx="3857652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Stimulation and recording</a:t>
            </a:r>
            <a:endParaRPr lang="pl-PL" sz="2400">
              <a:latin typeface="Calibri" pitchFamily="34" charset="0"/>
            </a:endParaRPr>
          </a:p>
        </p:txBody>
      </p:sp>
      <p:cxnSp>
        <p:nvCxnSpPr>
          <p:cNvPr id="8" name="Łącznik prosty 7"/>
          <p:cNvCxnSpPr/>
          <p:nvPr/>
        </p:nvCxnSpPr>
        <p:spPr>
          <a:xfrm rot="5400000">
            <a:off x="1035422" y="3678636"/>
            <a:ext cx="4786346" cy="794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 descr="C:\Documents and Settings\hottowy\Pulpit\MEA_2010_prezentacja\figures_pok107\EI_retina_stim_only_rotated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222375"/>
            <a:ext cx="7773988" cy="5441950"/>
          </a:xfrm>
          <a:prstGeom prst="rect">
            <a:avLst/>
          </a:prstGeom>
          <a:noFill/>
        </p:spPr>
      </p:pic>
      <p:sp>
        <p:nvSpPr>
          <p:cNvPr id="7" name="Text Box 52"/>
          <p:cNvSpPr txBox="1">
            <a:spLocks noChangeArrowheads="1"/>
          </p:cNvSpPr>
          <p:nvPr/>
        </p:nvSpPr>
        <p:spPr bwMode="auto">
          <a:xfrm>
            <a:off x="2857488" y="214290"/>
            <a:ext cx="3857652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Stimulation and recording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52"/>
          <p:cNvSpPr txBox="1">
            <a:spLocks noChangeArrowheads="1"/>
          </p:cNvSpPr>
          <p:nvPr/>
        </p:nvSpPr>
        <p:spPr bwMode="auto">
          <a:xfrm>
            <a:off x="2857488" y="214290"/>
            <a:ext cx="3857652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Stimulation and recording</a:t>
            </a:r>
            <a:endParaRPr lang="pl-PL" sz="2400">
              <a:latin typeface="Calibri" pitchFamily="34" charset="0"/>
            </a:endParaRPr>
          </a:p>
        </p:txBody>
      </p:sp>
      <p:pic>
        <p:nvPicPr>
          <p:cNvPr id="8" name="Picture 4" descr="C:\Documents and Settings\hottowy\Pulpit\MEA_2010_prezentacja\figures_pok107\EIs_retina_rotated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222375"/>
            <a:ext cx="7773988" cy="5441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52"/>
          <p:cNvSpPr txBox="1">
            <a:spLocks noChangeArrowheads="1"/>
          </p:cNvSpPr>
          <p:nvPr/>
        </p:nvSpPr>
        <p:spPr bwMode="auto">
          <a:xfrm>
            <a:off x="3643306" y="214290"/>
            <a:ext cx="1928826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Introduction</a:t>
            </a:r>
            <a:endParaRPr lang="pl-PL" sz="2400">
              <a:latin typeface="Calibri" pitchFamily="34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066800" y="1806575"/>
            <a:ext cx="7010400" cy="4857750"/>
            <a:chOff x="672" y="912"/>
            <a:chExt cx="4416" cy="3060"/>
          </a:xfrm>
        </p:grpSpPr>
        <p:pic>
          <p:nvPicPr>
            <p:cNvPr id="5" name="Picture 2" descr="C:\Documents and Settings\root\Pulpit\pawel\Neuroelektronika\wyklad1_wstep\neuron.tif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72" y="1200"/>
              <a:ext cx="4416" cy="2529"/>
            </a:xfrm>
            <a:prstGeom prst="rect">
              <a:avLst/>
            </a:prstGeom>
            <a:noFill/>
          </p:spPr>
        </p:pic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1248" y="1104"/>
              <a:ext cx="864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1776" y="912"/>
              <a:ext cx="192" cy="9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968" y="2352"/>
              <a:ext cx="1824" cy="3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2592" y="2160"/>
              <a:ext cx="864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2208" y="3216"/>
              <a:ext cx="1200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3504" y="3168"/>
              <a:ext cx="960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2592" y="3120"/>
              <a:ext cx="384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3696" y="1088"/>
              <a:ext cx="1296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3648" y="1505"/>
              <a:ext cx="52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3486" y="3060"/>
              <a:ext cx="73" cy="9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Elipsa 16"/>
          <p:cNvSpPr/>
          <p:nvPr/>
        </p:nvSpPr>
        <p:spPr>
          <a:xfrm>
            <a:off x="2143108" y="4429132"/>
            <a:ext cx="1214446" cy="10715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1571604" y="2357430"/>
            <a:ext cx="500066" cy="71438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>
            <a:off x="1214414" y="2357430"/>
            <a:ext cx="142876" cy="207170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>
            <a:off x="2000232" y="2357430"/>
            <a:ext cx="1071570" cy="107157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Box 45"/>
          <p:cNvSpPr txBox="1">
            <a:spLocks noChangeArrowheads="1"/>
          </p:cNvSpPr>
          <p:nvPr/>
        </p:nvSpPr>
        <p:spPr bwMode="auto">
          <a:xfrm>
            <a:off x="928662" y="1895765"/>
            <a:ext cx="1375569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2400" smtClean="0">
                <a:latin typeface="+mn-lt"/>
              </a:rPr>
              <a:t>dendrites</a:t>
            </a:r>
            <a:endParaRPr lang="pl-PL" sz="2400">
              <a:latin typeface="+mn-lt"/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H="1">
            <a:off x="3214678" y="3929066"/>
            <a:ext cx="714380" cy="64294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Box 45"/>
          <p:cNvSpPr txBox="1">
            <a:spLocks noChangeArrowheads="1"/>
          </p:cNvSpPr>
          <p:nvPr/>
        </p:nvSpPr>
        <p:spPr bwMode="auto">
          <a:xfrm>
            <a:off x="3571868" y="3500438"/>
            <a:ext cx="1303562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2400" smtClean="0">
                <a:latin typeface="+mn-lt"/>
              </a:rPr>
              <a:t>cell body</a:t>
            </a:r>
            <a:endParaRPr lang="pl-PL" sz="240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C:\Documents and Settings\hottowy\Pulpit\MEA_2010_prezentacja\figures_pok107\EI_large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78000"/>
            <a:ext cx="9144000" cy="5080000"/>
          </a:xfrm>
          <a:prstGeom prst="rect">
            <a:avLst/>
          </a:prstGeom>
          <a:noFill/>
        </p:spPr>
      </p:pic>
      <p:sp>
        <p:nvSpPr>
          <p:cNvPr id="5" name="Text Box 52"/>
          <p:cNvSpPr txBox="1">
            <a:spLocks noChangeArrowheads="1"/>
          </p:cNvSpPr>
          <p:nvPr/>
        </p:nvSpPr>
        <p:spPr bwMode="auto">
          <a:xfrm>
            <a:off x="2857488" y="214290"/>
            <a:ext cx="3857652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Stimulation and recording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C:\Documents and Settings\hottowy\Pulpit\MEA_2010_prezentacja\figures_pok107\EI_large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78000"/>
            <a:ext cx="9144000" cy="5080000"/>
          </a:xfrm>
          <a:prstGeom prst="rect">
            <a:avLst/>
          </a:prstGeom>
          <a:noFill/>
        </p:spPr>
      </p:pic>
      <p:sp>
        <p:nvSpPr>
          <p:cNvPr id="4" name="Oval 10"/>
          <p:cNvSpPr>
            <a:spLocks noChangeArrowheads="1"/>
          </p:cNvSpPr>
          <p:nvPr/>
        </p:nvSpPr>
        <p:spPr bwMode="auto">
          <a:xfrm>
            <a:off x="3962400" y="3810000"/>
            <a:ext cx="1042988" cy="990600"/>
          </a:xfrm>
          <a:prstGeom prst="ellipse">
            <a:avLst/>
          </a:prstGeom>
          <a:noFill/>
          <a:ln w="19050">
            <a:solidFill>
              <a:srgbClr val="00FF00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" name="Oval 11"/>
          <p:cNvSpPr>
            <a:spLocks noChangeArrowheads="1"/>
          </p:cNvSpPr>
          <p:nvPr/>
        </p:nvSpPr>
        <p:spPr bwMode="auto">
          <a:xfrm>
            <a:off x="1905000" y="3810000"/>
            <a:ext cx="1042988" cy="990600"/>
          </a:xfrm>
          <a:prstGeom prst="ellipse">
            <a:avLst/>
          </a:prstGeom>
          <a:noFill/>
          <a:ln w="19050">
            <a:solidFill>
              <a:srgbClr val="00FF00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" name="Oval 12"/>
          <p:cNvSpPr>
            <a:spLocks noChangeArrowheads="1"/>
          </p:cNvSpPr>
          <p:nvPr/>
        </p:nvSpPr>
        <p:spPr bwMode="auto">
          <a:xfrm>
            <a:off x="2919413" y="3276600"/>
            <a:ext cx="1042987" cy="990600"/>
          </a:xfrm>
          <a:prstGeom prst="ellipse">
            <a:avLst/>
          </a:prstGeom>
          <a:noFill/>
          <a:ln w="19050">
            <a:solidFill>
              <a:srgbClr val="00FF00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" name="Oval 13"/>
          <p:cNvSpPr>
            <a:spLocks noChangeArrowheads="1"/>
          </p:cNvSpPr>
          <p:nvPr/>
        </p:nvSpPr>
        <p:spPr bwMode="auto">
          <a:xfrm>
            <a:off x="7034213" y="3276600"/>
            <a:ext cx="1042987" cy="990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" name="Oval 14"/>
          <p:cNvSpPr>
            <a:spLocks noChangeArrowheads="1"/>
          </p:cNvSpPr>
          <p:nvPr/>
        </p:nvSpPr>
        <p:spPr bwMode="auto">
          <a:xfrm>
            <a:off x="8077200" y="2819400"/>
            <a:ext cx="1042988" cy="990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914650" y="4267200"/>
            <a:ext cx="1042988" cy="9906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2" name="Text Box 52"/>
          <p:cNvSpPr txBox="1">
            <a:spLocks noChangeArrowheads="1"/>
          </p:cNvSpPr>
          <p:nvPr/>
        </p:nvSpPr>
        <p:spPr bwMode="auto">
          <a:xfrm>
            <a:off x="2857488" y="214290"/>
            <a:ext cx="3857652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Stimulation and recording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C:\Documents and Settings\hottowy\Pulpit\MEA_2010_prezentacja\figures_pok107\EI_large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78000"/>
            <a:ext cx="9144000" cy="5080000"/>
          </a:xfrm>
          <a:prstGeom prst="rect">
            <a:avLst/>
          </a:prstGeom>
          <a:noFill/>
        </p:spPr>
      </p:pic>
      <p:sp>
        <p:nvSpPr>
          <p:cNvPr id="4" name="Oval 10"/>
          <p:cNvSpPr>
            <a:spLocks noChangeArrowheads="1"/>
          </p:cNvSpPr>
          <p:nvPr/>
        </p:nvSpPr>
        <p:spPr bwMode="auto">
          <a:xfrm>
            <a:off x="3962400" y="3810000"/>
            <a:ext cx="1042988" cy="990600"/>
          </a:xfrm>
          <a:prstGeom prst="ellipse">
            <a:avLst/>
          </a:prstGeom>
          <a:noFill/>
          <a:ln w="19050">
            <a:solidFill>
              <a:srgbClr val="00FF00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" name="Oval 11"/>
          <p:cNvSpPr>
            <a:spLocks noChangeArrowheads="1"/>
          </p:cNvSpPr>
          <p:nvPr/>
        </p:nvSpPr>
        <p:spPr bwMode="auto">
          <a:xfrm>
            <a:off x="1905000" y="3810000"/>
            <a:ext cx="1042988" cy="990600"/>
          </a:xfrm>
          <a:prstGeom prst="ellipse">
            <a:avLst/>
          </a:prstGeom>
          <a:noFill/>
          <a:ln w="19050">
            <a:solidFill>
              <a:srgbClr val="00FF00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" name="Oval 12"/>
          <p:cNvSpPr>
            <a:spLocks noChangeArrowheads="1"/>
          </p:cNvSpPr>
          <p:nvPr/>
        </p:nvSpPr>
        <p:spPr bwMode="auto">
          <a:xfrm>
            <a:off x="2919413" y="3276600"/>
            <a:ext cx="1042987" cy="990600"/>
          </a:xfrm>
          <a:prstGeom prst="ellipse">
            <a:avLst/>
          </a:prstGeom>
          <a:noFill/>
          <a:ln w="19050">
            <a:solidFill>
              <a:srgbClr val="00FF00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" name="Oval 13"/>
          <p:cNvSpPr>
            <a:spLocks noChangeArrowheads="1"/>
          </p:cNvSpPr>
          <p:nvPr/>
        </p:nvSpPr>
        <p:spPr bwMode="auto">
          <a:xfrm>
            <a:off x="7034213" y="3276600"/>
            <a:ext cx="1042987" cy="990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" name="Oval 14"/>
          <p:cNvSpPr>
            <a:spLocks noChangeArrowheads="1"/>
          </p:cNvSpPr>
          <p:nvPr/>
        </p:nvSpPr>
        <p:spPr bwMode="auto">
          <a:xfrm>
            <a:off x="8077200" y="2819400"/>
            <a:ext cx="1042988" cy="990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276600" y="4775200"/>
            <a:ext cx="677863" cy="39687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2000">
                <a:latin typeface="Arial" pitchFamily="34" charset="0"/>
              </a:rPr>
              <a:t>0.63</a:t>
            </a:r>
            <a:endParaRPr lang="pl-PL" sz="2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914650" y="4267200"/>
            <a:ext cx="1042988" cy="9906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2" name="Text Box 52"/>
          <p:cNvSpPr txBox="1">
            <a:spLocks noChangeArrowheads="1"/>
          </p:cNvSpPr>
          <p:nvPr/>
        </p:nvSpPr>
        <p:spPr bwMode="auto">
          <a:xfrm>
            <a:off x="2857488" y="214290"/>
            <a:ext cx="3857652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Stimulation and recording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C:\Documents and Settings\hottowy\Pulpit\MEA_2010_prezentacja\figures_pok107\EI_large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78000"/>
            <a:ext cx="9144000" cy="5080000"/>
          </a:xfrm>
          <a:prstGeom prst="rect">
            <a:avLst/>
          </a:prstGeom>
          <a:noFill/>
        </p:spPr>
      </p:pic>
      <p:sp>
        <p:nvSpPr>
          <p:cNvPr id="4" name="Oval 13"/>
          <p:cNvSpPr>
            <a:spLocks noChangeArrowheads="1"/>
          </p:cNvSpPr>
          <p:nvPr/>
        </p:nvSpPr>
        <p:spPr bwMode="auto">
          <a:xfrm>
            <a:off x="7034213" y="3276600"/>
            <a:ext cx="1042987" cy="990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" name="Oval 14"/>
          <p:cNvSpPr>
            <a:spLocks noChangeArrowheads="1"/>
          </p:cNvSpPr>
          <p:nvPr/>
        </p:nvSpPr>
        <p:spPr bwMode="auto">
          <a:xfrm>
            <a:off x="8077200" y="2819400"/>
            <a:ext cx="1042988" cy="990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276600" y="4775200"/>
            <a:ext cx="677863" cy="39687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2000">
                <a:latin typeface="Arial" pitchFamily="34" charset="0"/>
              </a:rPr>
              <a:t>0.63</a:t>
            </a:r>
            <a:endParaRPr lang="pl-PL" sz="2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286000" y="4318000"/>
            <a:ext cx="677863" cy="39687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2000">
                <a:latin typeface="Arial" pitchFamily="34" charset="0"/>
              </a:rPr>
              <a:t>1.71</a:t>
            </a:r>
            <a:endParaRPr lang="pl-PL" sz="2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276600" y="3798888"/>
            <a:ext cx="677863" cy="39687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2000">
                <a:latin typeface="Arial" pitchFamily="34" charset="0"/>
              </a:rPr>
              <a:t>3.70</a:t>
            </a:r>
            <a:endParaRPr lang="pl-PL" sz="2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343400" y="4318000"/>
            <a:ext cx="677863" cy="39687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2000">
                <a:latin typeface="Arial" pitchFamily="34" charset="0"/>
              </a:rPr>
              <a:t>2.11</a:t>
            </a:r>
            <a:endParaRPr lang="pl-PL" sz="2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914650" y="4267200"/>
            <a:ext cx="1042988" cy="9906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1905000" y="3810000"/>
            <a:ext cx="1042988" cy="990600"/>
          </a:xfrm>
          <a:prstGeom prst="ellipse">
            <a:avLst/>
          </a:prstGeom>
          <a:noFill/>
          <a:ln w="19050">
            <a:solidFill>
              <a:srgbClr val="00FF00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2919413" y="3276600"/>
            <a:ext cx="1042987" cy="990600"/>
          </a:xfrm>
          <a:prstGeom prst="ellipse">
            <a:avLst/>
          </a:prstGeom>
          <a:noFill/>
          <a:ln w="19050">
            <a:solidFill>
              <a:srgbClr val="00FF00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3962400" y="3810000"/>
            <a:ext cx="1042988" cy="990600"/>
          </a:xfrm>
          <a:prstGeom prst="ellipse">
            <a:avLst/>
          </a:prstGeom>
          <a:noFill/>
          <a:ln w="19050">
            <a:solidFill>
              <a:srgbClr val="00FF00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5" name="Text Box 52"/>
          <p:cNvSpPr txBox="1">
            <a:spLocks noChangeArrowheads="1"/>
          </p:cNvSpPr>
          <p:nvPr/>
        </p:nvSpPr>
        <p:spPr bwMode="auto">
          <a:xfrm>
            <a:off x="2857488" y="214290"/>
            <a:ext cx="3857652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Stimulation and recording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C:\Documents and Settings\hottowy\Pulpit\MEA_2010_prezentacja\figures_pok107\EI_large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78000"/>
            <a:ext cx="9144000" cy="5080000"/>
          </a:xfrm>
          <a:prstGeom prst="rect">
            <a:avLst/>
          </a:prstGeom>
          <a:noFill/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276600" y="4775200"/>
            <a:ext cx="677863" cy="39687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2000">
                <a:latin typeface="Arial" pitchFamily="34" charset="0"/>
              </a:rPr>
              <a:t>0.63</a:t>
            </a:r>
            <a:endParaRPr lang="pl-PL" sz="2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286000" y="4318000"/>
            <a:ext cx="677863" cy="39687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2000">
                <a:latin typeface="Arial" pitchFamily="34" charset="0"/>
              </a:rPr>
              <a:t>1.71</a:t>
            </a:r>
            <a:endParaRPr lang="pl-PL" sz="2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276600" y="3798888"/>
            <a:ext cx="677863" cy="39687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2000">
                <a:latin typeface="Arial" pitchFamily="34" charset="0"/>
              </a:rPr>
              <a:t>3.70</a:t>
            </a:r>
            <a:endParaRPr lang="pl-PL" sz="2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4343400" y="4318000"/>
            <a:ext cx="677863" cy="39687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2000">
                <a:latin typeface="Arial" pitchFamily="34" charset="0"/>
              </a:rPr>
              <a:t>2.11</a:t>
            </a:r>
            <a:endParaRPr lang="pl-PL" sz="2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7391400" y="3784600"/>
            <a:ext cx="677863" cy="39687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2000">
                <a:latin typeface="Arial" pitchFamily="34" charset="0"/>
              </a:rPr>
              <a:t>2.31</a:t>
            </a:r>
            <a:endParaRPr lang="pl-PL" sz="2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8382000" y="3327400"/>
            <a:ext cx="677863" cy="39687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pl-PL" sz="2000">
                <a:latin typeface="Arial" pitchFamily="34" charset="0"/>
              </a:rPr>
              <a:t>1.30</a:t>
            </a:r>
            <a:endParaRPr lang="pl-PL" sz="2000">
              <a:latin typeface="Arial" pitchFamily="34" charset="0"/>
              <a:sym typeface="Symbol" pitchFamily="18" charset="2"/>
            </a:endParaRPr>
          </a:p>
        </p:txBody>
      </p:sp>
      <p:sp>
        <p:nvSpPr>
          <p:cNvPr id="21" name="Oval 9"/>
          <p:cNvSpPr>
            <a:spLocks noChangeArrowheads="1"/>
          </p:cNvSpPr>
          <p:nvPr/>
        </p:nvSpPr>
        <p:spPr bwMode="auto">
          <a:xfrm>
            <a:off x="2914650" y="4267200"/>
            <a:ext cx="1042988" cy="9906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1905000" y="3810000"/>
            <a:ext cx="1042988" cy="990600"/>
          </a:xfrm>
          <a:prstGeom prst="ellipse">
            <a:avLst/>
          </a:prstGeom>
          <a:noFill/>
          <a:ln w="19050">
            <a:solidFill>
              <a:srgbClr val="00FF00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919413" y="3276600"/>
            <a:ext cx="1042987" cy="990600"/>
          </a:xfrm>
          <a:prstGeom prst="ellipse">
            <a:avLst/>
          </a:prstGeom>
          <a:noFill/>
          <a:ln w="19050">
            <a:solidFill>
              <a:srgbClr val="00FF00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4" name="Oval 10"/>
          <p:cNvSpPr>
            <a:spLocks noChangeArrowheads="1"/>
          </p:cNvSpPr>
          <p:nvPr/>
        </p:nvSpPr>
        <p:spPr bwMode="auto">
          <a:xfrm>
            <a:off x="3962400" y="3810000"/>
            <a:ext cx="1042988" cy="990600"/>
          </a:xfrm>
          <a:prstGeom prst="ellipse">
            <a:avLst/>
          </a:prstGeom>
          <a:noFill/>
          <a:ln w="19050">
            <a:solidFill>
              <a:srgbClr val="00FF00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5" name="Oval 13"/>
          <p:cNvSpPr>
            <a:spLocks noChangeArrowheads="1"/>
          </p:cNvSpPr>
          <p:nvPr/>
        </p:nvSpPr>
        <p:spPr bwMode="auto">
          <a:xfrm>
            <a:off x="7034213" y="3276600"/>
            <a:ext cx="1042987" cy="990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6" name="Oval 14"/>
          <p:cNvSpPr>
            <a:spLocks noChangeArrowheads="1"/>
          </p:cNvSpPr>
          <p:nvPr/>
        </p:nvSpPr>
        <p:spPr bwMode="auto">
          <a:xfrm>
            <a:off x="8077200" y="2819400"/>
            <a:ext cx="1042988" cy="990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8" name="Text Box 52"/>
          <p:cNvSpPr txBox="1">
            <a:spLocks noChangeArrowheads="1"/>
          </p:cNvSpPr>
          <p:nvPr/>
        </p:nvSpPr>
        <p:spPr bwMode="auto">
          <a:xfrm>
            <a:off x="2857488" y="214290"/>
            <a:ext cx="3857652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Stimulation and recording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52"/>
          <p:cNvSpPr txBox="1">
            <a:spLocks noChangeArrowheads="1"/>
          </p:cNvSpPr>
          <p:nvPr/>
        </p:nvSpPr>
        <p:spPr bwMode="auto">
          <a:xfrm>
            <a:off x="3428992" y="214290"/>
            <a:ext cx="250033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In-vivo recording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53"/>
          <p:cNvSpPr>
            <a:spLocks noChangeArrowheads="1"/>
          </p:cNvSpPr>
          <p:nvPr/>
        </p:nvSpPr>
        <p:spPr bwMode="auto">
          <a:xfrm>
            <a:off x="285720" y="1079396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4" name="Text Box 52"/>
          <p:cNvSpPr txBox="1">
            <a:spLocks noChangeArrowheads="1"/>
          </p:cNvSpPr>
          <p:nvPr/>
        </p:nvSpPr>
        <p:spPr bwMode="auto">
          <a:xfrm>
            <a:off x="500032" y="928670"/>
            <a:ext cx="8215372" cy="430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200" smtClean="0">
                <a:latin typeface="Calibri" pitchFamily="34" charset="0"/>
              </a:rPr>
              <a:t>Amplification and wireless transmission of signals from 64 electrodes</a:t>
            </a:r>
          </a:p>
        </p:txBody>
      </p:sp>
      <p:sp>
        <p:nvSpPr>
          <p:cNvPr id="8" name="Oval 53"/>
          <p:cNvSpPr>
            <a:spLocks noChangeArrowheads="1"/>
          </p:cNvSpPr>
          <p:nvPr/>
        </p:nvSpPr>
        <p:spPr bwMode="auto">
          <a:xfrm>
            <a:off x="285720" y="2044516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9" name="Text Box 52"/>
          <p:cNvSpPr txBox="1">
            <a:spLocks noChangeArrowheads="1"/>
          </p:cNvSpPr>
          <p:nvPr/>
        </p:nvSpPr>
        <p:spPr bwMode="auto">
          <a:xfrm>
            <a:off x="500032" y="1893790"/>
            <a:ext cx="7786744" cy="430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200" smtClean="0">
                <a:latin typeface="Calibri" pitchFamily="34" charset="0"/>
              </a:rPr>
              <a:t>Full bandwith transmission (no compression)</a:t>
            </a:r>
          </a:p>
        </p:txBody>
      </p:sp>
      <p:sp>
        <p:nvSpPr>
          <p:cNvPr id="10" name="Oval 53"/>
          <p:cNvSpPr>
            <a:spLocks noChangeArrowheads="1"/>
          </p:cNvSpPr>
          <p:nvPr/>
        </p:nvSpPr>
        <p:spPr bwMode="auto">
          <a:xfrm>
            <a:off x="285720" y="2544582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11" name="Text Box 52"/>
          <p:cNvSpPr txBox="1">
            <a:spLocks noChangeArrowheads="1"/>
          </p:cNvSpPr>
          <p:nvPr/>
        </p:nvSpPr>
        <p:spPr bwMode="auto">
          <a:xfrm>
            <a:off x="500032" y="2393856"/>
            <a:ext cx="7929620" cy="430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200" smtClean="0">
                <a:latin typeface="Calibri" pitchFamily="34" charset="0"/>
              </a:rPr>
              <a:t>Total power: 600 mW</a:t>
            </a:r>
          </a:p>
        </p:txBody>
      </p:sp>
      <p:sp>
        <p:nvSpPr>
          <p:cNvPr id="12" name="Oval 53"/>
          <p:cNvSpPr>
            <a:spLocks noChangeArrowheads="1"/>
          </p:cNvSpPr>
          <p:nvPr/>
        </p:nvSpPr>
        <p:spPr bwMode="auto">
          <a:xfrm>
            <a:off x="285720" y="15444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13" name="Text Box 52"/>
          <p:cNvSpPr txBox="1">
            <a:spLocks noChangeArrowheads="1"/>
          </p:cNvSpPr>
          <p:nvPr/>
        </p:nvSpPr>
        <p:spPr bwMode="auto">
          <a:xfrm>
            <a:off x="500032" y="1393724"/>
            <a:ext cx="5500728" cy="430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200" smtClean="0">
                <a:latin typeface="Calibri" pitchFamily="34" charset="0"/>
              </a:rPr>
              <a:t>Range &gt; 60 m</a:t>
            </a:r>
          </a:p>
        </p:txBody>
      </p:sp>
      <p:pic>
        <p:nvPicPr>
          <p:cNvPr id="15" name="Obraz 14" descr="in_vivo_szczu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60280" y="3643314"/>
            <a:ext cx="3383752" cy="2465414"/>
          </a:xfrm>
          <a:prstGeom prst="rect">
            <a:avLst/>
          </a:prstGeom>
        </p:spPr>
      </p:pic>
      <p:pic>
        <p:nvPicPr>
          <p:cNvPr id="20" name="Obraz 19" descr="in_vivo_system_photo.jpg"/>
          <p:cNvPicPr>
            <a:picLocks noChangeAspect="1"/>
          </p:cNvPicPr>
          <p:nvPr/>
        </p:nvPicPr>
        <p:blipFill>
          <a:blip r:embed="rId3">
            <a:lum contrast="10000"/>
          </a:blip>
          <a:srcRect l="11733" t="21394" r="3911" b="2377"/>
          <a:stretch>
            <a:fillRect/>
          </a:stretch>
        </p:blipFill>
        <p:spPr>
          <a:xfrm>
            <a:off x="136177" y="4087409"/>
            <a:ext cx="5124629" cy="2770615"/>
          </a:xfrm>
          <a:prstGeom prst="rect">
            <a:avLst/>
          </a:prstGeom>
        </p:spPr>
      </p:pic>
      <p:cxnSp>
        <p:nvCxnSpPr>
          <p:cNvPr id="26" name="Łącznik prosty ze strzałką 25"/>
          <p:cNvCxnSpPr/>
          <p:nvPr/>
        </p:nvCxnSpPr>
        <p:spPr>
          <a:xfrm rot="10800000" flipV="1">
            <a:off x="1357290" y="3929066"/>
            <a:ext cx="1571636" cy="1428760"/>
          </a:xfrm>
          <a:prstGeom prst="straightConnector1">
            <a:avLst/>
          </a:prstGeom>
          <a:ln w="31750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52"/>
          <p:cNvSpPr txBox="1">
            <a:spLocks noChangeArrowheads="1"/>
          </p:cNvSpPr>
          <p:nvPr/>
        </p:nvSpPr>
        <p:spPr bwMode="auto">
          <a:xfrm>
            <a:off x="2285984" y="3214686"/>
            <a:ext cx="2571768" cy="76944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200" smtClean="0">
                <a:latin typeface="Calibri" pitchFamily="34" charset="0"/>
              </a:rPr>
              <a:t>„</a:t>
            </a:r>
            <a:r>
              <a:rPr lang="pl-PL" sz="2200" err="1" smtClean="0">
                <a:latin typeface="Calibri" pitchFamily="34" charset="0"/>
              </a:rPr>
              <a:t>microdrive</a:t>
            </a:r>
            <a:r>
              <a:rPr lang="pl-PL" sz="2200" smtClean="0">
                <a:latin typeface="Calibri" pitchFamily="34" charset="0"/>
              </a:rPr>
              <a:t>” (</a:t>
            </a:r>
            <a:r>
              <a:rPr lang="pl-PL" sz="2200" smtClean="0">
                <a:solidFill>
                  <a:srgbClr val="FF0000"/>
                </a:solidFill>
                <a:latin typeface="Calibri" pitchFamily="34" charset="0"/>
              </a:rPr>
              <a:t>17 g</a:t>
            </a:r>
            <a:r>
              <a:rPr lang="pl-PL" sz="2200" smtClean="0">
                <a:latin typeface="Calibri" pitchFamily="34" charset="0"/>
              </a:rPr>
              <a:t>) (</a:t>
            </a:r>
            <a:r>
              <a:rPr lang="pl-PL" sz="2200" err="1" smtClean="0">
                <a:latin typeface="Calibri" pitchFamily="34" charset="0"/>
              </a:rPr>
              <a:t>Neuralynx</a:t>
            </a:r>
            <a:r>
              <a:rPr lang="pl-PL" sz="2200" smtClean="0">
                <a:latin typeface="Calibri" pitchFamily="34" charset="0"/>
              </a:rPr>
              <a:t>)</a:t>
            </a:r>
          </a:p>
        </p:txBody>
      </p:sp>
      <p:sp>
        <p:nvSpPr>
          <p:cNvPr id="48" name="Text Box 52"/>
          <p:cNvSpPr txBox="1">
            <a:spLocks noChangeArrowheads="1"/>
          </p:cNvSpPr>
          <p:nvPr/>
        </p:nvSpPr>
        <p:spPr bwMode="auto">
          <a:xfrm>
            <a:off x="5214942" y="6143644"/>
            <a:ext cx="1857388" cy="430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200" smtClean="0">
                <a:latin typeface="Calibri" pitchFamily="34" charset="0"/>
              </a:rPr>
              <a:t>batteries(</a:t>
            </a:r>
            <a:r>
              <a:rPr lang="pl-PL" sz="2200" smtClean="0">
                <a:solidFill>
                  <a:srgbClr val="FF0000"/>
                </a:solidFill>
                <a:latin typeface="Calibri" pitchFamily="34" charset="0"/>
              </a:rPr>
              <a:t>37 g</a:t>
            </a:r>
            <a:r>
              <a:rPr lang="pl-PL" sz="2200" smtClean="0">
                <a:latin typeface="Calibri" pitchFamily="34" charset="0"/>
              </a:rPr>
              <a:t>)</a:t>
            </a:r>
          </a:p>
        </p:txBody>
      </p:sp>
      <p:sp>
        <p:nvSpPr>
          <p:cNvPr id="16" name="Text Box 52"/>
          <p:cNvSpPr txBox="1">
            <a:spLocks noChangeArrowheads="1"/>
          </p:cNvSpPr>
          <p:nvPr/>
        </p:nvSpPr>
        <p:spPr bwMode="auto">
          <a:xfrm>
            <a:off x="-71470" y="3355303"/>
            <a:ext cx="2571768" cy="430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200" smtClean="0">
                <a:latin typeface="Calibri" pitchFamily="34" charset="0"/>
              </a:rPr>
              <a:t>„</a:t>
            </a:r>
            <a:r>
              <a:rPr lang="pl-PL" sz="2200" err="1" smtClean="0">
                <a:latin typeface="Calibri" pitchFamily="34" charset="0"/>
              </a:rPr>
              <a:t>headboard</a:t>
            </a:r>
            <a:r>
              <a:rPr lang="pl-PL" sz="2200" smtClean="0">
                <a:latin typeface="Calibri" pitchFamily="34" charset="0"/>
              </a:rPr>
              <a:t>” (</a:t>
            </a:r>
            <a:r>
              <a:rPr lang="pl-PL" sz="2200" smtClean="0">
                <a:solidFill>
                  <a:srgbClr val="FF0000"/>
                </a:solidFill>
                <a:latin typeface="Calibri" pitchFamily="34" charset="0"/>
              </a:rPr>
              <a:t>12 g</a:t>
            </a:r>
            <a:r>
              <a:rPr lang="pl-PL" sz="2200" smtClean="0">
                <a:latin typeface="Calibri" pitchFamily="34" charset="0"/>
              </a:rPr>
              <a:t>) </a:t>
            </a:r>
          </a:p>
        </p:txBody>
      </p:sp>
      <p:cxnSp>
        <p:nvCxnSpPr>
          <p:cNvPr id="17" name="Łącznik prosty ze strzałką 16"/>
          <p:cNvCxnSpPr/>
          <p:nvPr/>
        </p:nvCxnSpPr>
        <p:spPr>
          <a:xfrm rot="5400000">
            <a:off x="678629" y="3821909"/>
            <a:ext cx="357190" cy="142876"/>
          </a:xfrm>
          <a:prstGeom prst="straightConnector1">
            <a:avLst/>
          </a:prstGeom>
          <a:ln w="31750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52"/>
          <p:cNvSpPr txBox="1">
            <a:spLocks noChangeArrowheads="1"/>
          </p:cNvSpPr>
          <p:nvPr/>
        </p:nvSpPr>
        <p:spPr bwMode="auto">
          <a:xfrm>
            <a:off x="4214810" y="3641055"/>
            <a:ext cx="2143140" cy="430887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200" smtClean="0">
                <a:latin typeface="Calibri" pitchFamily="34" charset="0"/>
              </a:rPr>
              <a:t> transmitter(</a:t>
            </a:r>
            <a:r>
              <a:rPr lang="pl-PL" sz="2200" smtClean="0">
                <a:solidFill>
                  <a:srgbClr val="FF0000"/>
                </a:solidFill>
                <a:latin typeface="Calibri" pitchFamily="34" charset="0"/>
              </a:rPr>
              <a:t>3 g</a:t>
            </a:r>
            <a:r>
              <a:rPr lang="pl-PL" sz="2200" smtClean="0">
                <a:latin typeface="Calibri" pitchFamily="34" charset="0"/>
              </a:rPr>
              <a:t>)</a:t>
            </a:r>
          </a:p>
        </p:txBody>
      </p:sp>
      <p:cxnSp>
        <p:nvCxnSpPr>
          <p:cNvPr id="19" name="Łącznik prosty ze strzałką 18"/>
          <p:cNvCxnSpPr/>
          <p:nvPr/>
        </p:nvCxnSpPr>
        <p:spPr>
          <a:xfrm rot="10800000" flipV="1">
            <a:off x="3857621" y="3919541"/>
            <a:ext cx="500067" cy="295276"/>
          </a:xfrm>
          <a:prstGeom prst="straightConnector1">
            <a:avLst/>
          </a:prstGeom>
          <a:ln w="31750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52"/>
          <p:cNvSpPr txBox="1">
            <a:spLocks noChangeArrowheads="1"/>
          </p:cNvSpPr>
          <p:nvPr/>
        </p:nvSpPr>
        <p:spPr bwMode="auto">
          <a:xfrm>
            <a:off x="3428992" y="214290"/>
            <a:ext cx="250033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In-vivo recording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az 14" descr="in_vivo_szczu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60280" y="3643314"/>
            <a:ext cx="3383752" cy="2465414"/>
          </a:xfrm>
          <a:prstGeom prst="rect">
            <a:avLst/>
          </a:prstGeom>
        </p:spPr>
      </p:pic>
      <p:pic>
        <p:nvPicPr>
          <p:cNvPr id="20" name="Obraz 19" descr="in_vivo_system_photo.jpg"/>
          <p:cNvPicPr>
            <a:picLocks noChangeAspect="1"/>
          </p:cNvPicPr>
          <p:nvPr/>
        </p:nvPicPr>
        <p:blipFill>
          <a:blip r:embed="rId3">
            <a:lum contrast="10000"/>
          </a:blip>
          <a:srcRect l="11733" t="21394" r="3911" b="2377"/>
          <a:stretch>
            <a:fillRect/>
          </a:stretch>
        </p:blipFill>
        <p:spPr>
          <a:xfrm>
            <a:off x="136177" y="4087409"/>
            <a:ext cx="5124629" cy="2770615"/>
          </a:xfrm>
          <a:prstGeom prst="rect">
            <a:avLst/>
          </a:prstGeom>
        </p:spPr>
      </p:pic>
      <p:cxnSp>
        <p:nvCxnSpPr>
          <p:cNvPr id="26" name="Łącznik prosty ze strzałką 25"/>
          <p:cNvCxnSpPr/>
          <p:nvPr/>
        </p:nvCxnSpPr>
        <p:spPr>
          <a:xfrm rot="10800000" flipV="1">
            <a:off x="1357290" y="3929066"/>
            <a:ext cx="1571636" cy="1428760"/>
          </a:xfrm>
          <a:prstGeom prst="straightConnector1">
            <a:avLst/>
          </a:prstGeom>
          <a:ln w="31750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52"/>
          <p:cNvSpPr txBox="1">
            <a:spLocks noChangeArrowheads="1"/>
          </p:cNvSpPr>
          <p:nvPr/>
        </p:nvSpPr>
        <p:spPr bwMode="auto">
          <a:xfrm>
            <a:off x="2285984" y="3214686"/>
            <a:ext cx="2571768" cy="76944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200" smtClean="0">
                <a:latin typeface="Calibri" pitchFamily="34" charset="0"/>
              </a:rPr>
              <a:t>„</a:t>
            </a:r>
            <a:r>
              <a:rPr lang="pl-PL" sz="2200" err="1" smtClean="0">
                <a:latin typeface="Calibri" pitchFamily="34" charset="0"/>
              </a:rPr>
              <a:t>microdrive</a:t>
            </a:r>
            <a:r>
              <a:rPr lang="pl-PL" sz="2200" smtClean="0">
                <a:latin typeface="Calibri" pitchFamily="34" charset="0"/>
              </a:rPr>
              <a:t>” (</a:t>
            </a:r>
            <a:r>
              <a:rPr lang="pl-PL" sz="2200" smtClean="0">
                <a:solidFill>
                  <a:srgbClr val="FF0000"/>
                </a:solidFill>
                <a:latin typeface="Calibri" pitchFamily="34" charset="0"/>
              </a:rPr>
              <a:t>17 g</a:t>
            </a:r>
            <a:r>
              <a:rPr lang="pl-PL" sz="2200" smtClean="0">
                <a:latin typeface="Calibri" pitchFamily="34" charset="0"/>
              </a:rPr>
              <a:t>) (</a:t>
            </a:r>
            <a:r>
              <a:rPr lang="pl-PL" sz="2200" err="1" smtClean="0">
                <a:latin typeface="Calibri" pitchFamily="34" charset="0"/>
              </a:rPr>
              <a:t>Neuralynx</a:t>
            </a:r>
            <a:r>
              <a:rPr lang="pl-PL" sz="2200" smtClean="0">
                <a:latin typeface="Calibri" pitchFamily="34" charset="0"/>
              </a:rPr>
              <a:t>)</a:t>
            </a:r>
          </a:p>
        </p:txBody>
      </p:sp>
      <p:sp>
        <p:nvSpPr>
          <p:cNvPr id="16" name="Text Box 52"/>
          <p:cNvSpPr txBox="1">
            <a:spLocks noChangeArrowheads="1"/>
          </p:cNvSpPr>
          <p:nvPr/>
        </p:nvSpPr>
        <p:spPr bwMode="auto">
          <a:xfrm>
            <a:off x="-71470" y="3355303"/>
            <a:ext cx="2571768" cy="430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200" smtClean="0">
                <a:latin typeface="Calibri" pitchFamily="34" charset="0"/>
              </a:rPr>
              <a:t>„</a:t>
            </a:r>
            <a:r>
              <a:rPr lang="pl-PL" sz="2200" err="1" smtClean="0">
                <a:latin typeface="Calibri" pitchFamily="34" charset="0"/>
              </a:rPr>
              <a:t>headboard</a:t>
            </a:r>
            <a:r>
              <a:rPr lang="pl-PL" sz="2200" smtClean="0">
                <a:latin typeface="Calibri" pitchFamily="34" charset="0"/>
              </a:rPr>
              <a:t>” (</a:t>
            </a:r>
            <a:r>
              <a:rPr lang="pl-PL" sz="2200" smtClean="0">
                <a:solidFill>
                  <a:srgbClr val="FF0000"/>
                </a:solidFill>
                <a:latin typeface="Calibri" pitchFamily="34" charset="0"/>
              </a:rPr>
              <a:t>12 g</a:t>
            </a:r>
            <a:r>
              <a:rPr lang="pl-PL" sz="2200" smtClean="0">
                <a:latin typeface="Calibri" pitchFamily="34" charset="0"/>
              </a:rPr>
              <a:t>) </a:t>
            </a:r>
          </a:p>
        </p:txBody>
      </p:sp>
      <p:cxnSp>
        <p:nvCxnSpPr>
          <p:cNvPr id="17" name="Łącznik prosty ze strzałką 16"/>
          <p:cNvCxnSpPr/>
          <p:nvPr/>
        </p:nvCxnSpPr>
        <p:spPr>
          <a:xfrm rot="5400000">
            <a:off x="678629" y="3821909"/>
            <a:ext cx="357190" cy="142876"/>
          </a:xfrm>
          <a:prstGeom prst="straightConnector1">
            <a:avLst/>
          </a:prstGeom>
          <a:ln w="31750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InVivo_elektrody_schemat.tif"/>
          <p:cNvPicPr>
            <a:picLocks noChangeAspect="1"/>
          </p:cNvPicPr>
          <p:nvPr/>
        </p:nvPicPr>
        <p:blipFill>
          <a:blip r:embed="rId4"/>
          <a:srcRect r="9971"/>
          <a:stretch>
            <a:fillRect/>
          </a:stretch>
        </p:blipFill>
        <p:spPr>
          <a:xfrm>
            <a:off x="-32" y="1000108"/>
            <a:ext cx="1049375" cy="169862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42976" y="1071546"/>
            <a:ext cx="2928958" cy="17859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0" descr="C:\Documents and Settings\hottowy\Pulpit\MEA_2010_prezentacja\figures_pok107\stimchip_photo_p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1307555"/>
            <a:ext cx="581042" cy="1335627"/>
          </a:xfrm>
          <a:prstGeom prst="rect">
            <a:avLst/>
          </a:prstGeom>
          <a:noFill/>
        </p:spPr>
      </p:pic>
      <p:cxnSp>
        <p:nvCxnSpPr>
          <p:cNvPr id="28" name="Straight Connector 27"/>
          <p:cNvCxnSpPr/>
          <p:nvPr/>
        </p:nvCxnSpPr>
        <p:spPr>
          <a:xfrm>
            <a:off x="1014744" y="1381610"/>
            <a:ext cx="285752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014744" y="1658810"/>
            <a:ext cx="285752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014744" y="2180810"/>
            <a:ext cx="285752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2143108" y="1285860"/>
            <a:ext cx="857256" cy="430887"/>
            <a:chOff x="2857488" y="1569353"/>
            <a:chExt cx="857256" cy="430887"/>
          </a:xfrm>
        </p:grpSpPr>
        <p:sp>
          <p:nvSpPr>
            <p:cNvPr id="34" name="Text Box 52"/>
            <p:cNvSpPr txBox="1">
              <a:spLocks noChangeArrowheads="1"/>
            </p:cNvSpPr>
            <p:nvPr/>
          </p:nvSpPr>
          <p:spPr bwMode="auto">
            <a:xfrm>
              <a:off x="2857488" y="1569353"/>
              <a:ext cx="857256" cy="43088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l-PL" sz="2200" smtClean="0">
                  <a:latin typeface="Calibri" pitchFamily="34" charset="0"/>
                </a:rPr>
                <a:t>FPGA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857488" y="1569353"/>
              <a:ext cx="785818" cy="4286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2" name="Straight Arrow Connector 41"/>
          <p:cNvCxnSpPr/>
          <p:nvPr/>
        </p:nvCxnSpPr>
        <p:spPr>
          <a:xfrm rot="10800000">
            <a:off x="1857356" y="1500174"/>
            <a:ext cx="285752" cy="158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Neuroplat_out2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86116" y="2328077"/>
            <a:ext cx="710738" cy="386543"/>
          </a:xfrm>
          <a:prstGeom prst="rect">
            <a:avLst/>
          </a:prstGeom>
        </p:spPr>
      </p:pic>
      <p:pic>
        <p:nvPicPr>
          <p:cNvPr id="44" name="Picture 43" descr="Neuroplat_output.t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7356" y="2260848"/>
            <a:ext cx="635508" cy="310896"/>
          </a:xfrm>
          <a:prstGeom prst="rect">
            <a:avLst/>
          </a:prstGeom>
        </p:spPr>
      </p:pic>
      <p:cxnSp>
        <p:nvCxnSpPr>
          <p:cNvPr id="46" name="Straight Arrow Connector 45"/>
          <p:cNvCxnSpPr/>
          <p:nvPr/>
        </p:nvCxnSpPr>
        <p:spPr>
          <a:xfrm>
            <a:off x="1857356" y="2285992"/>
            <a:ext cx="714380" cy="158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2571736" y="2071678"/>
            <a:ext cx="642942" cy="5000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 Box 52"/>
          <p:cNvSpPr txBox="1">
            <a:spLocks noChangeArrowheads="1"/>
          </p:cNvSpPr>
          <p:nvPr/>
        </p:nvSpPr>
        <p:spPr bwMode="auto">
          <a:xfrm>
            <a:off x="2500298" y="2071678"/>
            <a:ext cx="785818" cy="430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200" smtClean="0">
                <a:latin typeface="Calibri" pitchFamily="34" charset="0"/>
              </a:rPr>
              <a:t>mult.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3214678" y="2285992"/>
            <a:ext cx="857256" cy="158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5400000">
            <a:off x="2536017" y="1893083"/>
            <a:ext cx="357190" cy="158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rostokąt 31"/>
          <p:cNvSpPr/>
          <p:nvPr/>
        </p:nvSpPr>
        <p:spPr>
          <a:xfrm>
            <a:off x="4572000" y="2071678"/>
            <a:ext cx="500066" cy="4286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rostokąt 32"/>
          <p:cNvSpPr/>
          <p:nvPr/>
        </p:nvSpPr>
        <p:spPr>
          <a:xfrm>
            <a:off x="5000628" y="1714488"/>
            <a:ext cx="71438" cy="3571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7" name="Straight Arrow Connector 50"/>
          <p:cNvCxnSpPr>
            <a:endCxn id="32" idx="1"/>
          </p:cNvCxnSpPr>
          <p:nvPr/>
        </p:nvCxnSpPr>
        <p:spPr>
          <a:xfrm>
            <a:off x="4071934" y="2285992"/>
            <a:ext cx="500066" cy="158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Łuk 39"/>
          <p:cNvSpPr/>
          <p:nvPr/>
        </p:nvSpPr>
        <p:spPr>
          <a:xfrm rot="2656643">
            <a:off x="4689890" y="1403750"/>
            <a:ext cx="914400" cy="914400"/>
          </a:xfrm>
          <a:prstGeom prst="arc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Łuk 40"/>
          <p:cNvSpPr/>
          <p:nvPr/>
        </p:nvSpPr>
        <p:spPr>
          <a:xfrm rot="2656643">
            <a:off x="4744139" y="1510095"/>
            <a:ext cx="710452" cy="666861"/>
          </a:xfrm>
          <a:prstGeom prst="arc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Łuk 44"/>
          <p:cNvSpPr/>
          <p:nvPr/>
        </p:nvSpPr>
        <p:spPr>
          <a:xfrm rot="2656643">
            <a:off x="4760802" y="1596128"/>
            <a:ext cx="538675" cy="537255"/>
          </a:xfrm>
          <a:prstGeom prst="arc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5" name="Prostokąt 54"/>
          <p:cNvSpPr/>
          <p:nvPr/>
        </p:nvSpPr>
        <p:spPr>
          <a:xfrm>
            <a:off x="6429388" y="2214554"/>
            <a:ext cx="1143008" cy="4286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6" name="Text Box 52"/>
          <p:cNvSpPr txBox="1">
            <a:spLocks noChangeArrowheads="1"/>
          </p:cNvSpPr>
          <p:nvPr/>
        </p:nvSpPr>
        <p:spPr bwMode="auto">
          <a:xfrm>
            <a:off x="6429388" y="2214554"/>
            <a:ext cx="1357322" cy="430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200" smtClean="0">
                <a:latin typeface="Calibri" pitchFamily="34" charset="0"/>
              </a:rPr>
              <a:t>receiver</a:t>
            </a:r>
          </a:p>
        </p:txBody>
      </p:sp>
      <p:sp>
        <p:nvSpPr>
          <p:cNvPr id="58" name="Prostokąt 57"/>
          <p:cNvSpPr/>
          <p:nvPr/>
        </p:nvSpPr>
        <p:spPr>
          <a:xfrm>
            <a:off x="6429388" y="1500174"/>
            <a:ext cx="71438" cy="7143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59" name="Straight Arrow Connector 50"/>
          <p:cNvCxnSpPr/>
          <p:nvPr/>
        </p:nvCxnSpPr>
        <p:spPr>
          <a:xfrm>
            <a:off x="7572396" y="2427280"/>
            <a:ext cx="500066" cy="158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101" descr="Dell_photo_crop1.t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32517" y="1141410"/>
            <a:ext cx="1011483" cy="2216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Text Box 52"/>
          <p:cNvSpPr txBox="1">
            <a:spLocks noChangeArrowheads="1"/>
          </p:cNvSpPr>
          <p:nvPr/>
        </p:nvSpPr>
        <p:spPr bwMode="auto">
          <a:xfrm>
            <a:off x="3428992" y="214290"/>
            <a:ext cx="250033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In-vivo recording</a:t>
            </a:r>
            <a:endParaRPr lang="pl-PL" sz="2400">
              <a:latin typeface="Calibri" pitchFamily="34" charset="0"/>
            </a:endParaRPr>
          </a:p>
        </p:txBody>
      </p:sp>
      <p:sp>
        <p:nvSpPr>
          <p:cNvPr id="54" name="Text Box 52"/>
          <p:cNvSpPr txBox="1">
            <a:spLocks noChangeArrowheads="1"/>
          </p:cNvSpPr>
          <p:nvPr/>
        </p:nvSpPr>
        <p:spPr bwMode="auto">
          <a:xfrm>
            <a:off x="4214810" y="3641055"/>
            <a:ext cx="2143140" cy="430887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200" smtClean="0">
                <a:latin typeface="Calibri" pitchFamily="34" charset="0"/>
              </a:rPr>
              <a:t> transmitter(</a:t>
            </a:r>
            <a:r>
              <a:rPr lang="pl-PL" sz="2200" smtClean="0">
                <a:solidFill>
                  <a:srgbClr val="FF0000"/>
                </a:solidFill>
                <a:latin typeface="Calibri" pitchFamily="34" charset="0"/>
              </a:rPr>
              <a:t>3 g</a:t>
            </a:r>
            <a:r>
              <a:rPr lang="pl-PL" sz="2200" smtClean="0">
                <a:latin typeface="Calibri" pitchFamily="34" charset="0"/>
              </a:rPr>
              <a:t>)</a:t>
            </a:r>
          </a:p>
        </p:txBody>
      </p:sp>
      <p:cxnSp>
        <p:nvCxnSpPr>
          <p:cNvPr id="57" name="Łącznik prosty ze strzałką 56"/>
          <p:cNvCxnSpPr/>
          <p:nvPr/>
        </p:nvCxnSpPr>
        <p:spPr>
          <a:xfrm rot="16200000" flipV="1">
            <a:off x="4501692" y="2999243"/>
            <a:ext cx="1069311" cy="214314"/>
          </a:xfrm>
          <a:prstGeom prst="straightConnector1">
            <a:avLst/>
          </a:prstGeom>
          <a:ln w="31750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Box 52"/>
          <p:cNvSpPr txBox="1">
            <a:spLocks noChangeArrowheads="1"/>
          </p:cNvSpPr>
          <p:nvPr/>
        </p:nvSpPr>
        <p:spPr bwMode="auto">
          <a:xfrm>
            <a:off x="5214942" y="6143644"/>
            <a:ext cx="1857388" cy="430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200" smtClean="0">
                <a:latin typeface="Calibri" pitchFamily="34" charset="0"/>
              </a:rPr>
              <a:t>batteries(</a:t>
            </a:r>
            <a:r>
              <a:rPr lang="pl-PL" sz="2200" smtClean="0">
                <a:solidFill>
                  <a:srgbClr val="FF0000"/>
                </a:solidFill>
                <a:latin typeface="Calibri" pitchFamily="34" charset="0"/>
              </a:rPr>
              <a:t>37 g</a:t>
            </a:r>
            <a:r>
              <a:rPr lang="pl-PL" sz="2200" smtClean="0">
                <a:latin typeface="Calibri" pitchFamily="34" charset="0"/>
              </a:rPr>
              <a:t>)</a:t>
            </a:r>
          </a:p>
        </p:txBody>
      </p:sp>
      <p:cxnSp>
        <p:nvCxnSpPr>
          <p:cNvPr id="62" name="Łącznik prosty ze strzałką 61"/>
          <p:cNvCxnSpPr/>
          <p:nvPr/>
        </p:nvCxnSpPr>
        <p:spPr>
          <a:xfrm rot="10800000" flipV="1">
            <a:off x="3857621" y="3919541"/>
            <a:ext cx="500067" cy="295276"/>
          </a:xfrm>
          <a:prstGeom prst="straightConnector1">
            <a:avLst/>
          </a:prstGeom>
          <a:ln w="31750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 descr="in_vivo_rura.jpg"/>
          <p:cNvPicPr>
            <a:picLocks noChangeAspect="1"/>
          </p:cNvPicPr>
          <p:nvPr/>
        </p:nvPicPr>
        <p:blipFill>
          <a:blip r:embed="rId2">
            <a:lum contrast="10000"/>
          </a:blip>
          <a:srcRect t="10197" b="8157"/>
          <a:stretch>
            <a:fillRect/>
          </a:stretch>
        </p:blipFill>
        <p:spPr>
          <a:xfrm>
            <a:off x="-32" y="3543700"/>
            <a:ext cx="3800475" cy="3242886"/>
          </a:xfrm>
          <a:prstGeom prst="rect">
            <a:avLst/>
          </a:prstGeom>
        </p:spPr>
      </p:pic>
      <p:pic>
        <p:nvPicPr>
          <p:cNvPr id="6" name="Obraz 5" descr="in_vivo_rura_wyniki.png"/>
          <p:cNvPicPr>
            <a:picLocks noChangeAspect="1"/>
          </p:cNvPicPr>
          <p:nvPr/>
        </p:nvPicPr>
        <p:blipFill>
          <a:blip r:embed="rId3"/>
          <a:srcRect l="15871" t="45709" r="1287"/>
          <a:stretch>
            <a:fillRect/>
          </a:stretch>
        </p:blipFill>
        <p:spPr>
          <a:xfrm>
            <a:off x="4885275" y="4122484"/>
            <a:ext cx="4187319" cy="2214578"/>
          </a:xfrm>
          <a:prstGeom prst="rect">
            <a:avLst/>
          </a:prstGeom>
        </p:spPr>
      </p:pic>
      <p:sp>
        <p:nvSpPr>
          <p:cNvPr id="8" name="Rectangle 22"/>
          <p:cNvSpPr/>
          <p:nvPr/>
        </p:nvSpPr>
        <p:spPr>
          <a:xfrm>
            <a:off x="1142976" y="1071546"/>
            <a:ext cx="2928958" cy="17859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0" descr="C:\Documents and Settings\hottowy\Pulpit\MEA_2010_prezentacja\figures_pok107\stimchip_photo_p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1307555"/>
            <a:ext cx="581042" cy="1335627"/>
          </a:xfrm>
          <a:prstGeom prst="rect">
            <a:avLst/>
          </a:prstGeom>
          <a:noFill/>
        </p:spPr>
      </p:pic>
      <p:cxnSp>
        <p:nvCxnSpPr>
          <p:cNvPr id="10" name="Straight Connector 27"/>
          <p:cNvCxnSpPr/>
          <p:nvPr/>
        </p:nvCxnSpPr>
        <p:spPr>
          <a:xfrm>
            <a:off x="1014744" y="1381610"/>
            <a:ext cx="285752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9"/>
          <p:cNvCxnSpPr/>
          <p:nvPr/>
        </p:nvCxnSpPr>
        <p:spPr>
          <a:xfrm>
            <a:off x="1014744" y="1658810"/>
            <a:ext cx="285752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30"/>
          <p:cNvCxnSpPr/>
          <p:nvPr/>
        </p:nvCxnSpPr>
        <p:spPr>
          <a:xfrm>
            <a:off x="1014744" y="2180810"/>
            <a:ext cx="285752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35"/>
          <p:cNvGrpSpPr/>
          <p:nvPr/>
        </p:nvGrpSpPr>
        <p:grpSpPr>
          <a:xfrm>
            <a:off x="2143108" y="1285860"/>
            <a:ext cx="857256" cy="430887"/>
            <a:chOff x="2857488" y="1569353"/>
            <a:chExt cx="857256" cy="430887"/>
          </a:xfrm>
        </p:grpSpPr>
        <p:sp>
          <p:nvSpPr>
            <p:cNvPr id="14" name="Text Box 52"/>
            <p:cNvSpPr txBox="1">
              <a:spLocks noChangeArrowheads="1"/>
            </p:cNvSpPr>
            <p:nvPr/>
          </p:nvSpPr>
          <p:spPr bwMode="auto">
            <a:xfrm>
              <a:off x="2857488" y="1569353"/>
              <a:ext cx="857256" cy="43088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l-PL" sz="2200" smtClean="0">
                  <a:latin typeface="Calibri" pitchFamily="34" charset="0"/>
                </a:rPr>
                <a:t>FPGA</a:t>
              </a:r>
            </a:p>
          </p:txBody>
        </p:sp>
        <p:sp>
          <p:nvSpPr>
            <p:cNvPr id="15" name="Rectangle 34"/>
            <p:cNvSpPr/>
            <p:nvPr/>
          </p:nvSpPr>
          <p:spPr>
            <a:xfrm>
              <a:off x="2857488" y="1569353"/>
              <a:ext cx="785818" cy="4286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Arrow Connector 41"/>
          <p:cNvCxnSpPr/>
          <p:nvPr/>
        </p:nvCxnSpPr>
        <p:spPr>
          <a:xfrm rot="10800000">
            <a:off x="1857356" y="1500174"/>
            <a:ext cx="285752" cy="158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42" descr="Neuroplat_out2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86116" y="2328077"/>
            <a:ext cx="710738" cy="386543"/>
          </a:xfrm>
          <a:prstGeom prst="rect">
            <a:avLst/>
          </a:prstGeom>
        </p:spPr>
      </p:pic>
      <p:pic>
        <p:nvPicPr>
          <p:cNvPr id="18" name="Picture 43" descr="Neuroplat_output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7356" y="2260848"/>
            <a:ext cx="635508" cy="310896"/>
          </a:xfrm>
          <a:prstGeom prst="rect">
            <a:avLst/>
          </a:prstGeom>
        </p:spPr>
      </p:pic>
      <p:cxnSp>
        <p:nvCxnSpPr>
          <p:cNvPr id="19" name="Straight Arrow Connector 45"/>
          <p:cNvCxnSpPr/>
          <p:nvPr/>
        </p:nvCxnSpPr>
        <p:spPr>
          <a:xfrm>
            <a:off x="1857356" y="2285992"/>
            <a:ext cx="714380" cy="158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48"/>
          <p:cNvSpPr/>
          <p:nvPr/>
        </p:nvSpPr>
        <p:spPr>
          <a:xfrm>
            <a:off x="2571736" y="2071678"/>
            <a:ext cx="642942" cy="5000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52"/>
          <p:cNvSpPr txBox="1">
            <a:spLocks noChangeArrowheads="1"/>
          </p:cNvSpPr>
          <p:nvPr/>
        </p:nvSpPr>
        <p:spPr bwMode="auto">
          <a:xfrm>
            <a:off x="2500298" y="2071678"/>
            <a:ext cx="785818" cy="430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200" smtClean="0">
                <a:latin typeface="Calibri" pitchFamily="34" charset="0"/>
              </a:rPr>
              <a:t>mult.</a:t>
            </a:r>
          </a:p>
        </p:txBody>
      </p:sp>
      <p:cxnSp>
        <p:nvCxnSpPr>
          <p:cNvPr id="22" name="Straight Arrow Connector 50"/>
          <p:cNvCxnSpPr/>
          <p:nvPr/>
        </p:nvCxnSpPr>
        <p:spPr>
          <a:xfrm>
            <a:off x="3214678" y="2285992"/>
            <a:ext cx="857256" cy="158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52"/>
          <p:cNvCxnSpPr/>
          <p:nvPr/>
        </p:nvCxnSpPr>
        <p:spPr>
          <a:xfrm rot="5400000">
            <a:off x="2536017" y="1893083"/>
            <a:ext cx="357190" cy="158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rostokąt 23"/>
          <p:cNvSpPr/>
          <p:nvPr/>
        </p:nvSpPr>
        <p:spPr>
          <a:xfrm>
            <a:off x="4572000" y="2071678"/>
            <a:ext cx="500066" cy="4286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/>
          <p:cNvSpPr/>
          <p:nvPr/>
        </p:nvSpPr>
        <p:spPr>
          <a:xfrm>
            <a:off x="5000628" y="1714488"/>
            <a:ext cx="71438" cy="3571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6" name="Straight Arrow Connector 50"/>
          <p:cNvCxnSpPr>
            <a:endCxn id="24" idx="1"/>
          </p:cNvCxnSpPr>
          <p:nvPr/>
        </p:nvCxnSpPr>
        <p:spPr>
          <a:xfrm>
            <a:off x="4071934" y="2285992"/>
            <a:ext cx="500066" cy="158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Łuk 26"/>
          <p:cNvSpPr/>
          <p:nvPr/>
        </p:nvSpPr>
        <p:spPr>
          <a:xfrm rot="2656643">
            <a:off x="4689890" y="1403750"/>
            <a:ext cx="914400" cy="914400"/>
          </a:xfrm>
          <a:prstGeom prst="arc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Łuk 27"/>
          <p:cNvSpPr/>
          <p:nvPr/>
        </p:nvSpPr>
        <p:spPr>
          <a:xfrm rot="2656643">
            <a:off x="4744139" y="1510095"/>
            <a:ext cx="710452" cy="666861"/>
          </a:xfrm>
          <a:prstGeom prst="arc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Łuk 28"/>
          <p:cNvSpPr/>
          <p:nvPr/>
        </p:nvSpPr>
        <p:spPr>
          <a:xfrm rot="2656643">
            <a:off x="4760802" y="1596128"/>
            <a:ext cx="538675" cy="537255"/>
          </a:xfrm>
          <a:prstGeom prst="arc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rostokąt 29"/>
          <p:cNvSpPr/>
          <p:nvPr/>
        </p:nvSpPr>
        <p:spPr>
          <a:xfrm>
            <a:off x="6429388" y="2214554"/>
            <a:ext cx="1143008" cy="4286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Text Box 52"/>
          <p:cNvSpPr txBox="1">
            <a:spLocks noChangeArrowheads="1"/>
          </p:cNvSpPr>
          <p:nvPr/>
        </p:nvSpPr>
        <p:spPr bwMode="auto">
          <a:xfrm>
            <a:off x="6357950" y="2214554"/>
            <a:ext cx="1357322" cy="430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200" smtClean="0">
                <a:latin typeface="Calibri" pitchFamily="34" charset="0"/>
              </a:rPr>
              <a:t>odbiornik</a:t>
            </a:r>
          </a:p>
        </p:txBody>
      </p:sp>
      <p:sp>
        <p:nvSpPr>
          <p:cNvPr id="32" name="Prostokąt 31"/>
          <p:cNvSpPr/>
          <p:nvPr/>
        </p:nvSpPr>
        <p:spPr>
          <a:xfrm>
            <a:off x="6429388" y="1500174"/>
            <a:ext cx="71438" cy="7143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3" name="Straight Arrow Connector 50"/>
          <p:cNvCxnSpPr/>
          <p:nvPr/>
        </p:nvCxnSpPr>
        <p:spPr>
          <a:xfrm>
            <a:off x="7572396" y="2427280"/>
            <a:ext cx="500066" cy="158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101" descr="Dell_photo_crop1.t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32517" y="1141410"/>
            <a:ext cx="1011483" cy="2216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1" descr="InVivo_elektrody_schemat.tif"/>
          <p:cNvPicPr>
            <a:picLocks noChangeAspect="1"/>
          </p:cNvPicPr>
          <p:nvPr/>
        </p:nvPicPr>
        <p:blipFill>
          <a:blip r:embed="rId8"/>
          <a:srcRect r="9971"/>
          <a:stretch>
            <a:fillRect/>
          </a:stretch>
        </p:blipFill>
        <p:spPr>
          <a:xfrm>
            <a:off x="-32" y="1000108"/>
            <a:ext cx="1049375" cy="1698624"/>
          </a:xfrm>
          <a:prstGeom prst="rect">
            <a:avLst/>
          </a:prstGeom>
        </p:spPr>
      </p:pic>
      <p:sp>
        <p:nvSpPr>
          <p:cNvPr id="36" name="Text Box 52"/>
          <p:cNvSpPr txBox="1">
            <a:spLocks noChangeArrowheads="1"/>
          </p:cNvSpPr>
          <p:nvPr/>
        </p:nvSpPr>
        <p:spPr bwMode="auto">
          <a:xfrm>
            <a:off x="6708736" y="6191928"/>
            <a:ext cx="1214446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800" smtClean="0">
                <a:latin typeface="Calibri" pitchFamily="34" charset="0"/>
              </a:rPr>
              <a:t>t [ms]</a:t>
            </a:r>
          </a:p>
        </p:txBody>
      </p:sp>
      <p:sp>
        <p:nvSpPr>
          <p:cNvPr id="38" name="Text Box 52"/>
          <p:cNvSpPr txBox="1">
            <a:spLocks noChangeArrowheads="1"/>
          </p:cNvSpPr>
          <p:nvPr/>
        </p:nvSpPr>
        <p:spPr bwMode="auto">
          <a:xfrm>
            <a:off x="4214810" y="3620160"/>
            <a:ext cx="2357454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800" smtClean="0">
                <a:latin typeface="Calibri" pitchFamily="34" charset="0"/>
              </a:rPr>
              <a:t>spike rate [Hz]</a:t>
            </a:r>
          </a:p>
        </p:txBody>
      </p:sp>
      <p:sp>
        <p:nvSpPr>
          <p:cNvPr id="39" name="AutoShape 5"/>
          <p:cNvSpPr>
            <a:spLocks noChangeArrowheads="1"/>
          </p:cNvSpPr>
          <p:nvPr/>
        </p:nvSpPr>
        <p:spPr bwMode="auto">
          <a:xfrm>
            <a:off x="4000496" y="4643446"/>
            <a:ext cx="890607" cy="762000"/>
          </a:xfrm>
          <a:prstGeom prst="rightArrow">
            <a:avLst>
              <a:gd name="adj1" fmla="val 50000"/>
              <a:gd name="adj2" fmla="val 5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37" name="Text Box 52"/>
          <p:cNvSpPr txBox="1">
            <a:spLocks noChangeArrowheads="1"/>
          </p:cNvSpPr>
          <p:nvPr/>
        </p:nvSpPr>
        <p:spPr bwMode="auto">
          <a:xfrm>
            <a:off x="3428992" y="214290"/>
            <a:ext cx="250033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In-vivo recording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 descr="in_vivo_rura.jpg"/>
          <p:cNvPicPr>
            <a:picLocks noChangeAspect="1"/>
          </p:cNvPicPr>
          <p:nvPr/>
        </p:nvPicPr>
        <p:blipFill>
          <a:blip r:embed="rId3">
            <a:lum contrast="10000"/>
          </a:blip>
          <a:srcRect t="10197" b="8157"/>
          <a:stretch>
            <a:fillRect/>
          </a:stretch>
        </p:blipFill>
        <p:spPr>
          <a:xfrm>
            <a:off x="-32" y="3543700"/>
            <a:ext cx="3800475" cy="3242886"/>
          </a:xfrm>
          <a:prstGeom prst="rect">
            <a:avLst/>
          </a:prstGeom>
        </p:spPr>
      </p:pic>
      <p:pic>
        <p:nvPicPr>
          <p:cNvPr id="6" name="Obraz 5" descr="in_vivo_rura_wyniki.png"/>
          <p:cNvPicPr>
            <a:picLocks noChangeAspect="1"/>
          </p:cNvPicPr>
          <p:nvPr/>
        </p:nvPicPr>
        <p:blipFill>
          <a:blip r:embed="rId4"/>
          <a:srcRect l="15871" t="45709" r="1287"/>
          <a:stretch>
            <a:fillRect/>
          </a:stretch>
        </p:blipFill>
        <p:spPr>
          <a:xfrm>
            <a:off x="4885275" y="4122484"/>
            <a:ext cx="4187319" cy="2214578"/>
          </a:xfrm>
          <a:prstGeom prst="rect">
            <a:avLst/>
          </a:prstGeom>
        </p:spPr>
      </p:pic>
      <p:sp>
        <p:nvSpPr>
          <p:cNvPr id="8" name="Rectangle 22"/>
          <p:cNvSpPr/>
          <p:nvPr/>
        </p:nvSpPr>
        <p:spPr>
          <a:xfrm>
            <a:off x="1142976" y="1071546"/>
            <a:ext cx="2928958" cy="17859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0" descr="C:\Documents and Settings\hottowy\Pulpit\MEA_2010_prezentacja\figures_pok107\stimchip_photo_p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1307555"/>
            <a:ext cx="581042" cy="1335627"/>
          </a:xfrm>
          <a:prstGeom prst="rect">
            <a:avLst/>
          </a:prstGeom>
          <a:noFill/>
        </p:spPr>
      </p:pic>
      <p:cxnSp>
        <p:nvCxnSpPr>
          <p:cNvPr id="10" name="Straight Connector 27"/>
          <p:cNvCxnSpPr/>
          <p:nvPr/>
        </p:nvCxnSpPr>
        <p:spPr>
          <a:xfrm>
            <a:off x="1014744" y="1381610"/>
            <a:ext cx="285752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9"/>
          <p:cNvCxnSpPr/>
          <p:nvPr/>
        </p:nvCxnSpPr>
        <p:spPr>
          <a:xfrm>
            <a:off x="1014744" y="1658810"/>
            <a:ext cx="285752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30"/>
          <p:cNvCxnSpPr/>
          <p:nvPr/>
        </p:nvCxnSpPr>
        <p:spPr>
          <a:xfrm>
            <a:off x="1014744" y="2180810"/>
            <a:ext cx="285752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35"/>
          <p:cNvGrpSpPr/>
          <p:nvPr/>
        </p:nvGrpSpPr>
        <p:grpSpPr>
          <a:xfrm>
            <a:off x="2143108" y="1285860"/>
            <a:ext cx="857256" cy="430887"/>
            <a:chOff x="2857488" y="1569353"/>
            <a:chExt cx="857256" cy="430887"/>
          </a:xfrm>
        </p:grpSpPr>
        <p:sp>
          <p:nvSpPr>
            <p:cNvPr id="14" name="Text Box 52"/>
            <p:cNvSpPr txBox="1">
              <a:spLocks noChangeArrowheads="1"/>
            </p:cNvSpPr>
            <p:nvPr/>
          </p:nvSpPr>
          <p:spPr bwMode="auto">
            <a:xfrm>
              <a:off x="2857488" y="1569353"/>
              <a:ext cx="857256" cy="43088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l-PL" sz="2200" smtClean="0">
                  <a:latin typeface="Calibri" pitchFamily="34" charset="0"/>
                </a:rPr>
                <a:t>FPGA</a:t>
              </a:r>
            </a:p>
          </p:txBody>
        </p:sp>
        <p:sp>
          <p:nvSpPr>
            <p:cNvPr id="15" name="Rectangle 34"/>
            <p:cNvSpPr/>
            <p:nvPr/>
          </p:nvSpPr>
          <p:spPr>
            <a:xfrm>
              <a:off x="2857488" y="1569353"/>
              <a:ext cx="785818" cy="4286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Arrow Connector 41"/>
          <p:cNvCxnSpPr/>
          <p:nvPr/>
        </p:nvCxnSpPr>
        <p:spPr>
          <a:xfrm rot="10800000">
            <a:off x="1857356" y="1500174"/>
            <a:ext cx="285752" cy="158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42" descr="Neuroplat_out2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86116" y="2328077"/>
            <a:ext cx="710738" cy="386543"/>
          </a:xfrm>
          <a:prstGeom prst="rect">
            <a:avLst/>
          </a:prstGeom>
        </p:spPr>
      </p:pic>
      <p:pic>
        <p:nvPicPr>
          <p:cNvPr id="18" name="Picture 43" descr="Neuroplat_output.t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7356" y="2260848"/>
            <a:ext cx="635508" cy="310896"/>
          </a:xfrm>
          <a:prstGeom prst="rect">
            <a:avLst/>
          </a:prstGeom>
        </p:spPr>
      </p:pic>
      <p:cxnSp>
        <p:nvCxnSpPr>
          <p:cNvPr id="19" name="Straight Arrow Connector 45"/>
          <p:cNvCxnSpPr/>
          <p:nvPr/>
        </p:nvCxnSpPr>
        <p:spPr>
          <a:xfrm>
            <a:off x="1857356" y="2285992"/>
            <a:ext cx="714380" cy="158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48"/>
          <p:cNvSpPr/>
          <p:nvPr/>
        </p:nvSpPr>
        <p:spPr>
          <a:xfrm>
            <a:off x="2571736" y="2071678"/>
            <a:ext cx="642942" cy="5000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52"/>
          <p:cNvSpPr txBox="1">
            <a:spLocks noChangeArrowheads="1"/>
          </p:cNvSpPr>
          <p:nvPr/>
        </p:nvSpPr>
        <p:spPr bwMode="auto">
          <a:xfrm>
            <a:off x="2500298" y="2071678"/>
            <a:ext cx="785818" cy="430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200" smtClean="0">
                <a:latin typeface="Calibri" pitchFamily="34" charset="0"/>
              </a:rPr>
              <a:t>mult.</a:t>
            </a:r>
          </a:p>
        </p:txBody>
      </p:sp>
      <p:cxnSp>
        <p:nvCxnSpPr>
          <p:cNvPr id="22" name="Straight Arrow Connector 50"/>
          <p:cNvCxnSpPr/>
          <p:nvPr/>
        </p:nvCxnSpPr>
        <p:spPr>
          <a:xfrm>
            <a:off x="3214678" y="2285992"/>
            <a:ext cx="857256" cy="158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52"/>
          <p:cNvCxnSpPr/>
          <p:nvPr/>
        </p:nvCxnSpPr>
        <p:spPr>
          <a:xfrm rot="5400000">
            <a:off x="2536017" y="1893083"/>
            <a:ext cx="357190" cy="158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rostokąt 23"/>
          <p:cNvSpPr/>
          <p:nvPr/>
        </p:nvSpPr>
        <p:spPr>
          <a:xfrm>
            <a:off x="4572000" y="2071678"/>
            <a:ext cx="500066" cy="4286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/>
          <p:cNvSpPr/>
          <p:nvPr/>
        </p:nvSpPr>
        <p:spPr>
          <a:xfrm>
            <a:off x="5000628" y="1714488"/>
            <a:ext cx="71438" cy="3571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6" name="Straight Arrow Connector 50"/>
          <p:cNvCxnSpPr>
            <a:endCxn id="24" idx="1"/>
          </p:cNvCxnSpPr>
          <p:nvPr/>
        </p:nvCxnSpPr>
        <p:spPr>
          <a:xfrm>
            <a:off x="4071934" y="2285992"/>
            <a:ext cx="500066" cy="158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Łuk 26"/>
          <p:cNvSpPr/>
          <p:nvPr/>
        </p:nvSpPr>
        <p:spPr>
          <a:xfrm rot="2656643">
            <a:off x="4689890" y="1403750"/>
            <a:ext cx="914400" cy="914400"/>
          </a:xfrm>
          <a:prstGeom prst="arc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Łuk 27"/>
          <p:cNvSpPr/>
          <p:nvPr/>
        </p:nvSpPr>
        <p:spPr>
          <a:xfrm rot="2656643">
            <a:off x="4744139" y="1510095"/>
            <a:ext cx="710452" cy="666861"/>
          </a:xfrm>
          <a:prstGeom prst="arc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Łuk 28"/>
          <p:cNvSpPr/>
          <p:nvPr/>
        </p:nvSpPr>
        <p:spPr>
          <a:xfrm rot="2656643">
            <a:off x="4760802" y="1596128"/>
            <a:ext cx="538675" cy="537255"/>
          </a:xfrm>
          <a:prstGeom prst="arc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rostokąt 29"/>
          <p:cNvSpPr/>
          <p:nvPr/>
        </p:nvSpPr>
        <p:spPr>
          <a:xfrm>
            <a:off x="6429388" y="2214554"/>
            <a:ext cx="1143008" cy="4286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Text Box 52"/>
          <p:cNvSpPr txBox="1">
            <a:spLocks noChangeArrowheads="1"/>
          </p:cNvSpPr>
          <p:nvPr/>
        </p:nvSpPr>
        <p:spPr bwMode="auto">
          <a:xfrm>
            <a:off x="6357950" y="2214554"/>
            <a:ext cx="1357322" cy="430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200" smtClean="0">
                <a:latin typeface="Calibri" pitchFamily="34" charset="0"/>
              </a:rPr>
              <a:t>odbiornik</a:t>
            </a:r>
          </a:p>
        </p:txBody>
      </p:sp>
      <p:sp>
        <p:nvSpPr>
          <p:cNvPr id="32" name="Prostokąt 31"/>
          <p:cNvSpPr/>
          <p:nvPr/>
        </p:nvSpPr>
        <p:spPr>
          <a:xfrm>
            <a:off x="6429388" y="1500174"/>
            <a:ext cx="71438" cy="7143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3" name="Straight Arrow Connector 50"/>
          <p:cNvCxnSpPr/>
          <p:nvPr/>
        </p:nvCxnSpPr>
        <p:spPr>
          <a:xfrm>
            <a:off x="7572396" y="2427280"/>
            <a:ext cx="500066" cy="158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101" descr="Dell_photo_crop1.t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32517" y="1141410"/>
            <a:ext cx="1011483" cy="2216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1" descr="InVivo_elektrody_schemat.tif"/>
          <p:cNvPicPr>
            <a:picLocks noChangeAspect="1"/>
          </p:cNvPicPr>
          <p:nvPr/>
        </p:nvPicPr>
        <p:blipFill>
          <a:blip r:embed="rId9"/>
          <a:srcRect r="9971"/>
          <a:stretch>
            <a:fillRect/>
          </a:stretch>
        </p:blipFill>
        <p:spPr>
          <a:xfrm>
            <a:off x="-32" y="1000108"/>
            <a:ext cx="1049375" cy="1698624"/>
          </a:xfrm>
          <a:prstGeom prst="rect">
            <a:avLst/>
          </a:prstGeom>
        </p:spPr>
      </p:pic>
      <p:sp>
        <p:nvSpPr>
          <p:cNvPr id="36" name="Text Box 52"/>
          <p:cNvSpPr txBox="1">
            <a:spLocks noChangeArrowheads="1"/>
          </p:cNvSpPr>
          <p:nvPr/>
        </p:nvSpPr>
        <p:spPr bwMode="auto">
          <a:xfrm>
            <a:off x="6708736" y="6191928"/>
            <a:ext cx="1214446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800" smtClean="0">
                <a:latin typeface="Calibri" pitchFamily="34" charset="0"/>
              </a:rPr>
              <a:t>t [ms]</a:t>
            </a:r>
          </a:p>
        </p:txBody>
      </p:sp>
      <p:sp>
        <p:nvSpPr>
          <p:cNvPr id="39" name="AutoShape 5"/>
          <p:cNvSpPr>
            <a:spLocks noChangeArrowheads="1"/>
          </p:cNvSpPr>
          <p:nvPr/>
        </p:nvSpPr>
        <p:spPr bwMode="auto">
          <a:xfrm>
            <a:off x="4000496" y="4643446"/>
            <a:ext cx="890607" cy="762000"/>
          </a:xfrm>
          <a:prstGeom prst="rightArrow">
            <a:avLst>
              <a:gd name="adj1" fmla="val 50000"/>
              <a:gd name="adj2" fmla="val 5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142844" y="6086500"/>
            <a:ext cx="8643998" cy="771524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28600" y="6157938"/>
            <a:ext cx="8686800" cy="6771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pl-PL" sz="2000" err="1" smtClean="0">
                <a:latin typeface="+mn-lt"/>
              </a:rPr>
              <a:t>Szuts</a:t>
            </a:r>
            <a:r>
              <a:rPr lang="pl-PL" sz="2000" smtClean="0">
                <a:latin typeface="+mn-lt"/>
              </a:rPr>
              <a:t> </a:t>
            </a:r>
            <a:r>
              <a:rPr lang="pl-PL" sz="2000">
                <a:latin typeface="+mn-lt"/>
              </a:rPr>
              <a:t>T</a:t>
            </a:r>
            <a:r>
              <a:rPr lang="fr-FR" sz="2000" smtClean="0">
                <a:latin typeface="+mn-lt"/>
                <a:cs typeface="Times New Roman" pitchFamily="18" charset="0"/>
              </a:rPr>
              <a:t>, </a:t>
            </a:r>
            <a:r>
              <a:rPr lang="pl-PL" sz="2000">
                <a:latin typeface="+mn-lt"/>
              </a:rPr>
              <a:t>et al</a:t>
            </a:r>
            <a:r>
              <a:rPr lang="fr-FR" sz="2000">
                <a:latin typeface="+mn-lt"/>
                <a:cs typeface="Times New Roman" pitchFamily="18" charset="0"/>
              </a:rPr>
              <a:t>: </a:t>
            </a:r>
            <a:r>
              <a:rPr lang="pl-PL" sz="2000" i="1" smtClean="0">
                <a:latin typeface="+mn-lt"/>
                <a:cs typeface="Times New Roman" pitchFamily="18" charset="0"/>
              </a:rPr>
              <a:t>Wireless </a:t>
            </a:r>
            <a:r>
              <a:rPr lang="pl-PL" sz="2000" i="1" err="1" smtClean="0">
                <a:latin typeface="+mn-lt"/>
                <a:cs typeface="Times New Roman" pitchFamily="18" charset="0"/>
              </a:rPr>
              <a:t>Multichannel</a:t>
            </a:r>
            <a:r>
              <a:rPr lang="pl-PL" sz="2000" i="1" smtClean="0">
                <a:latin typeface="+mn-lt"/>
                <a:cs typeface="Times New Roman" pitchFamily="18" charset="0"/>
              </a:rPr>
              <a:t> </a:t>
            </a:r>
            <a:r>
              <a:rPr lang="pl-PL" sz="2000" i="1" err="1" smtClean="0">
                <a:latin typeface="+mn-lt"/>
                <a:cs typeface="Times New Roman" pitchFamily="18" charset="0"/>
              </a:rPr>
              <a:t>Neural</a:t>
            </a:r>
            <a:r>
              <a:rPr lang="pl-PL" sz="2000" i="1" smtClean="0">
                <a:latin typeface="+mn-lt"/>
                <a:cs typeface="Times New Roman" pitchFamily="18" charset="0"/>
              </a:rPr>
              <a:t> </a:t>
            </a:r>
            <a:r>
              <a:rPr lang="pl-PL" sz="2000" i="1" err="1" smtClean="0">
                <a:latin typeface="+mn-lt"/>
                <a:cs typeface="Times New Roman" pitchFamily="18" charset="0"/>
              </a:rPr>
              <a:t>Amplifier</a:t>
            </a:r>
            <a:r>
              <a:rPr lang="pl-PL" sz="2000" i="1" smtClean="0">
                <a:latin typeface="+mn-lt"/>
                <a:cs typeface="Times New Roman" pitchFamily="18" charset="0"/>
              </a:rPr>
              <a:t> for </a:t>
            </a:r>
            <a:r>
              <a:rPr lang="pl-PL" sz="2000" i="1" err="1" smtClean="0">
                <a:latin typeface="+mn-lt"/>
                <a:cs typeface="Times New Roman" pitchFamily="18" charset="0"/>
              </a:rPr>
              <a:t>Freely</a:t>
            </a:r>
            <a:r>
              <a:rPr lang="pl-PL" sz="2000" i="1" smtClean="0">
                <a:latin typeface="+mn-lt"/>
                <a:cs typeface="Times New Roman" pitchFamily="18" charset="0"/>
              </a:rPr>
              <a:t> </a:t>
            </a:r>
            <a:r>
              <a:rPr lang="pl-PL" sz="2000" i="1" err="1" smtClean="0">
                <a:latin typeface="+mn-lt"/>
                <a:cs typeface="Times New Roman" pitchFamily="18" charset="0"/>
              </a:rPr>
              <a:t>Moving</a:t>
            </a:r>
            <a:r>
              <a:rPr lang="pl-PL" sz="2000" i="1" smtClean="0">
                <a:latin typeface="+mn-lt"/>
                <a:cs typeface="Times New Roman" pitchFamily="18" charset="0"/>
              </a:rPr>
              <a:t> Animals. </a:t>
            </a:r>
            <a:r>
              <a:rPr lang="pl-PL" sz="2000" err="1" smtClean="0">
                <a:latin typeface="+mn-lt"/>
                <a:cs typeface="Times New Roman" pitchFamily="18" charset="0"/>
              </a:rPr>
              <a:t>Nature</a:t>
            </a:r>
            <a:r>
              <a:rPr lang="pl-PL" sz="2000" smtClean="0">
                <a:latin typeface="+mn-lt"/>
                <a:cs typeface="Times New Roman" pitchFamily="18" charset="0"/>
              </a:rPr>
              <a:t> Neuroscience, 2011.</a:t>
            </a:r>
            <a:endParaRPr lang="en-US" sz="2000">
              <a:latin typeface="+mn-lt"/>
            </a:endParaRPr>
          </a:p>
        </p:txBody>
      </p:sp>
      <p:sp>
        <p:nvSpPr>
          <p:cNvPr id="41" name="Rectangle 15"/>
          <p:cNvSpPr>
            <a:spLocks noChangeArrowheads="1"/>
          </p:cNvSpPr>
          <p:nvPr/>
        </p:nvSpPr>
        <p:spPr bwMode="auto">
          <a:xfrm>
            <a:off x="214282" y="6157938"/>
            <a:ext cx="8501121" cy="642942"/>
          </a:xfrm>
          <a:prstGeom prst="rect">
            <a:avLst/>
          </a:prstGeom>
          <a:noFill/>
          <a:ln w="25400">
            <a:solidFill>
              <a:srgbClr val="1319C9"/>
            </a:solidFill>
            <a:miter lim="800000"/>
            <a:headEnd/>
            <a:tailEnd type="none" w="lg" len="med"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42" name="Text Box 52"/>
          <p:cNvSpPr txBox="1">
            <a:spLocks noChangeArrowheads="1"/>
          </p:cNvSpPr>
          <p:nvPr/>
        </p:nvSpPr>
        <p:spPr bwMode="auto">
          <a:xfrm>
            <a:off x="3428992" y="214290"/>
            <a:ext cx="250033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In-vivo recording</a:t>
            </a:r>
            <a:endParaRPr lang="pl-PL" sz="2400">
              <a:latin typeface="Calibri" pitchFamily="34" charset="0"/>
            </a:endParaRPr>
          </a:p>
        </p:txBody>
      </p:sp>
      <p:sp>
        <p:nvSpPr>
          <p:cNvPr id="43" name="Text Box 52"/>
          <p:cNvSpPr txBox="1">
            <a:spLocks noChangeArrowheads="1"/>
          </p:cNvSpPr>
          <p:nvPr/>
        </p:nvSpPr>
        <p:spPr bwMode="auto">
          <a:xfrm>
            <a:off x="4214810" y="3620160"/>
            <a:ext cx="2357454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800" smtClean="0">
                <a:latin typeface="Calibri" pitchFamily="34" charset="0"/>
              </a:rPr>
              <a:t>spike rate [Hz]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52"/>
          <p:cNvSpPr txBox="1">
            <a:spLocks noChangeArrowheads="1"/>
          </p:cNvSpPr>
          <p:nvPr/>
        </p:nvSpPr>
        <p:spPr bwMode="auto">
          <a:xfrm>
            <a:off x="3643306" y="214290"/>
            <a:ext cx="1928826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Introduction</a:t>
            </a:r>
            <a:endParaRPr lang="pl-PL" sz="2400">
              <a:latin typeface="Calibri" pitchFamily="34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066800" y="1806575"/>
            <a:ext cx="7010400" cy="4857750"/>
            <a:chOff x="672" y="912"/>
            <a:chExt cx="4416" cy="3060"/>
          </a:xfrm>
        </p:grpSpPr>
        <p:pic>
          <p:nvPicPr>
            <p:cNvPr id="5" name="Picture 2" descr="C:\Documents and Settings\root\Pulpit\pawel\Neuroelektronika\wyklad1_wstep\neuron.tif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72" y="1200"/>
              <a:ext cx="4416" cy="2529"/>
            </a:xfrm>
            <a:prstGeom prst="rect">
              <a:avLst/>
            </a:prstGeom>
            <a:noFill/>
          </p:spPr>
        </p:pic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1248" y="1104"/>
              <a:ext cx="864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1776" y="912"/>
              <a:ext cx="192" cy="9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968" y="2352"/>
              <a:ext cx="1824" cy="3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2592" y="2160"/>
              <a:ext cx="864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2208" y="3216"/>
              <a:ext cx="1200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3504" y="3168"/>
              <a:ext cx="960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2592" y="3120"/>
              <a:ext cx="384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3696" y="1088"/>
              <a:ext cx="1296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3648" y="1505"/>
              <a:ext cx="52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3486" y="3060"/>
              <a:ext cx="73" cy="9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Elipsa 16"/>
          <p:cNvSpPr/>
          <p:nvPr/>
        </p:nvSpPr>
        <p:spPr>
          <a:xfrm>
            <a:off x="2143108" y="4429132"/>
            <a:ext cx="1214446" cy="10715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1571604" y="2357430"/>
            <a:ext cx="500066" cy="71438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>
            <a:off x="1214414" y="2357430"/>
            <a:ext cx="142876" cy="207170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>
            <a:off x="2000232" y="2357430"/>
            <a:ext cx="1071570" cy="107157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Box 45"/>
          <p:cNvSpPr txBox="1">
            <a:spLocks noChangeArrowheads="1"/>
          </p:cNvSpPr>
          <p:nvPr/>
        </p:nvSpPr>
        <p:spPr bwMode="auto">
          <a:xfrm>
            <a:off x="928662" y="1895765"/>
            <a:ext cx="1375569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2400" smtClean="0">
                <a:latin typeface="+mn-lt"/>
              </a:rPr>
              <a:t>dendrites</a:t>
            </a:r>
            <a:endParaRPr lang="pl-PL" sz="2400">
              <a:latin typeface="+mn-lt"/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H="1">
            <a:off x="3214678" y="3929066"/>
            <a:ext cx="714380" cy="64294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Box 45"/>
          <p:cNvSpPr txBox="1">
            <a:spLocks noChangeArrowheads="1"/>
          </p:cNvSpPr>
          <p:nvPr/>
        </p:nvSpPr>
        <p:spPr bwMode="auto">
          <a:xfrm>
            <a:off x="3571868" y="3500438"/>
            <a:ext cx="1303562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2400" smtClean="0">
                <a:latin typeface="+mn-lt"/>
              </a:rPr>
              <a:t>cell body</a:t>
            </a:r>
            <a:endParaRPr lang="pl-PL" sz="2400">
              <a:latin typeface="+mn-lt"/>
            </a:endParaRPr>
          </a:p>
        </p:txBody>
      </p:sp>
      <p:sp>
        <p:nvSpPr>
          <p:cNvPr id="24" name="Line 13"/>
          <p:cNvSpPr>
            <a:spLocks noChangeShapeType="1"/>
          </p:cNvSpPr>
          <p:nvPr/>
        </p:nvSpPr>
        <p:spPr bwMode="auto">
          <a:xfrm flipH="1" flipV="1">
            <a:off x="5286380" y="5429264"/>
            <a:ext cx="428628" cy="35719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 Box 45"/>
          <p:cNvSpPr txBox="1">
            <a:spLocks noChangeArrowheads="1"/>
          </p:cNvSpPr>
          <p:nvPr/>
        </p:nvSpPr>
        <p:spPr bwMode="auto">
          <a:xfrm>
            <a:off x="5437232" y="5681979"/>
            <a:ext cx="777842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2400" smtClean="0">
                <a:latin typeface="+mn-lt"/>
              </a:rPr>
              <a:t>axon</a:t>
            </a:r>
            <a:endParaRPr lang="pl-PL" sz="240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52"/>
          <p:cNvSpPr txBox="1">
            <a:spLocks noChangeArrowheads="1"/>
          </p:cNvSpPr>
          <p:nvPr/>
        </p:nvSpPr>
        <p:spPr bwMode="auto">
          <a:xfrm>
            <a:off x="4071934" y="214290"/>
            <a:ext cx="1000132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Plans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52"/>
          <p:cNvSpPr txBox="1">
            <a:spLocks noChangeArrowheads="1"/>
          </p:cNvSpPr>
          <p:nvPr/>
        </p:nvSpPr>
        <p:spPr bwMode="auto">
          <a:xfrm>
            <a:off x="4071934" y="214290"/>
            <a:ext cx="1000132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Plans</a:t>
            </a:r>
            <a:endParaRPr lang="pl-PL" sz="2400">
              <a:latin typeface="Calibri" pitchFamily="34" charset="0"/>
            </a:endParaRPr>
          </a:p>
        </p:txBody>
      </p:sp>
      <p:sp>
        <p:nvSpPr>
          <p:cNvPr id="4" name="Oval 53"/>
          <p:cNvSpPr>
            <a:spLocks noChangeArrowheads="1"/>
          </p:cNvSpPr>
          <p:nvPr/>
        </p:nvSpPr>
        <p:spPr bwMode="auto">
          <a:xfrm>
            <a:off x="285720" y="93652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5" name="Text Box 52"/>
          <p:cNvSpPr txBox="1">
            <a:spLocks noChangeArrowheads="1"/>
          </p:cNvSpPr>
          <p:nvPr/>
        </p:nvSpPr>
        <p:spPr bwMode="auto">
          <a:xfrm>
            <a:off x="428596" y="785794"/>
            <a:ext cx="2214580" cy="430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200" smtClean="0">
                <a:latin typeface="Calibri" pitchFamily="34" charset="0"/>
              </a:rPr>
              <a:t>System </a:t>
            </a:r>
            <a:r>
              <a:rPr lang="pl-PL" sz="2200" err="1" smtClean="0">
                <a:latin typeface="Calibri" pitchFamily="34" charset="0"/>
              </a:rPr>
              <a:t>in-vitro</a:t>
            </a:r>
            <a:endParaRPr lang="pl-PL" sz="2200" smtClean="0">
              <a:latin typeface="Calibri" pitchFamily="34" charset="0"/>
            </a:endParaRPr>
          </a:p>
        </p:txBody>
      </p:sp>
      <p:pic>
        <p:nvPicPr>
          <p:cNvPr id="24" name="Picture 14" descr="C:\Documents and Settings\hottowy\Pulpit\MEA_2010_prezentacja\figures_pok107\bed_of_nails_array.jpg"/>
          <p:cNvPicPr>
            <a:picLocks noChangeAspect="1" noChangeArrowheads="1"/>
          </p:cNvPicPr>
          <p:nvPr/>
        </p:nvPicPr>
        <p:blipFill>
          <a:blip r:embed="rId2"/>
          <a:srcRect l="2569" t="2807" r="2569" b="14594"/>
          <a:stretch>
            <a:fillRect/>
          </a:stretch>
        </p:blipFill>
        <p:spPr bwMode="auto">
          <a:xfrm>
            <a:off x="571472" y="1285860"/>
            <a:ext cx="3264828" cy="2168764"/>
          </a:xfrm>
          <a:prstGeom prst="rect">
            <a:avLst/>
          </a:prstGeom>
          <a:noFill/>
        </p:spPr>
      </p:pic>
      <p:pic>
        <p:nvPicPr>
          <p:cNvPr id="25" name="Picture 15" descr="C:\Documents and Settings\hottowy\Pulpit\MEA_2010_prezentacja\figures_pok107\needle.jpg"/>
          <p:cNvPicPr>
            <a:picLocks noChangeAspect="1" noChangeArrowheads="1"/>
          </p:cNvPicPr>
          <p:nvPr/>
        </p:nvPicPr>
        <p:blipFill>
          <a:blip r:embed="rId3"/>
          <a:srcRect l="1413" r="471" b="11364"/>
          <a:stretch>
            <a:fillRect/>
          </a:stretch>
        </p:blipFill>
        <p:spPr bwMode="auto">
          <a:xfrm>
            <a:off x="571472" y="3571875"/>
            <a:ext cx="3259209" cy="2196000"/>
          </a:xfrm>
          <a:prstGeom prst="rect">
            <a:avLst/>
          </a:prstGeom>
          <a:noFill/>
        </p:spPr>
      </p:pic>
      <p:sp>
        <p:nvSpPr>
          <p:cNvPr id="26" name="Oval 16"/>
          <p:cNvSpPr>
            <a:spLocks noChangeArrowheads="1"/>
          </p:cNvSpPr>
          <p:nvPr/>
        </p:nvSpPr>
        <p:spPr bwMode="auto">
          <a:xfrm>
            <a:off x="2500298" y="1928802"/>
            <a:ext cx="247688" cy="295284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 flipH="1">
            <a:off x="2285984" y="2214554"/>
            <a:ext cx="285752" cy="164307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171479" y="5715016"/>
            <a:ext cx="4471958" cy="9694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pl-PL" sz="2000">
                <a:latin typeface="+mn-lt"/>
              </a:rPr>
              <a:t>Gunning DE</a:t>
            </a:r>
            <a:r>
              <a:rPr lang="fr-FR" sz="2000">
                <a:latin typeface="+mn-lt"/>
                <a:cs typeface="Times New Roman" pitchFamily="18" charset="0"/>
              </a:rPr>
              <a:t>, </a:t>
            </a:r>
            <a:r>
              <a:rPr lang="pl-PL" sz="2000">
                <a:latin typeface="+mn-lt"/>
              </a:rPr>
              <a:t>et al</a:t>
            </a:r>
            <a:r>
              <a:rPr lang="fr-FR" sz="2000">
                <a:latin typeface="+mn-lt"/>
                <a:cs typeface="Times New Roman" pitchFamily="18" charset="0"/>
              </a:rPr>
              <a:t>: </a:t>
            </a:r>
            <a:r>
              <a:rPr lang="en-US" sz="2000" i="1">
                <a:latin typeface="+mn-lt"/>
                <a:cs typeface="Times New Roman" pitchFamily="18" charset="0"/>
              </a:rPr>
              <a:t>High-density micro-needles for in vitro neural studies</a:t>
            </a:r>
            <a:r>
              <a:rPr lang="fr-FR" sz="2000">
                <a:latin typeface="+mn-lt"/>
                <a:cs typeface="Times New Roman" pitchFamily="18" charset="0"/>
              </a:rPr>
              <a:t>.</a:t>
            </a:r>
            <a:r>
              <a:rPr lang="en-US" sz="2000">
                <a:latin typeface="+mn-lt"/>
                <a:cs typeface="Times New Roman" pitchFamily="18" charset="0"/>
              </a:rPr>
              <a:t> </a:t>
            </a:r>
            <a:r>
              <a:rPr lang="pl-PL" sz="2000">
                <a:latin typeface="+mn-lt"/>
              </a:rPr>
              <a:t>7</a:t>
            </a:r>
            <a:r>
              <a:rPr lang="de-DE" sz="2000" baseline="30000">
                <a:latin typeface="+mn-lt"/>
                <a:cs typeface="Times New Roman" pitchFamily="18" charset="0"/>
              </a:rPr>
              <a:t>th</a:t>
            </a:r>
            <a:r>
              <a:rPr lang="de-DE" sz="2000">
                <a:latin typeface="+mn-lt"/>
                <a:cs typeface="Times New Roman" pitchFamily="18" charset="0"/>
              </a:rPr>
              <a:t> MEA Meeting, Reutlingen, </a:t>
            </a:r>
            <a:r>
              <a:rPr lang="pl-PL" sz="2000">
                <a:latin typeface="+mn-lt"/>
              </a:rPr>
              <a:t>2010.</a:t>
            </a:r>
            <a:endParaRPr lang="en-US" sz="2000">
              <a:latin typeface="+mn-lt"/>
            </a:endParaRP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500033" y="5643578"/>
            <a:ext cx="3429024" cy="142876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Rectangle 15"/>
          <p:cNvSpPr>
            <a:spLocks noChangeArrowheads="1"/>
          </p:cNvSpPr>
          <p:nvPr/>
        </p:nvSpPr>
        <p:spPr bwMode="auto">
          <a:xfrm>
            <a:off x="142844" y="5715016"/>
            <a:ext cx="4071966" cy="1000132"/>
          </a:xfrm>
          <a:prstGeom prst="rect">
            <a:avLst/>
          </a:prstGeom>
          <a:noFill/>
          <a:ln w="25400">
            <a:solidFill>
              <a:srgbClr val="1319C9"/>
            </a:solidFill>
            <a:miter lim="800000"/>
            <a:headEnd/>
            <a:tailEnd type="none" w="lg" len="med"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52"/>
          <p:cNvSpPr txBox="1">
            <a:spLocks noChangeArrowheads="1"/>
          </p:cNvSpPr>
          <p:nvPr/>
        </p:nvSpPr>
        <p:spPr bwMode="auto">
          <a:xfrm>
            <a:off x="4071934" y="214290"/>
            <a:ext cx="1000132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Plans</a:t>
            </a:r>
            <a:endParaRPr lang="pl-PL" sz="2400">
              <a:latin typeface="Calibri" pitchFamily="34" charset="0"/>
            </a:endParaRPr>
          </a:p>
        </p:txBody>
      </p:sp>
      <p:sp>
        <p:nvSpPr>
          <p:cNvPr id="4" name="Oval 53"/>
          <p:cNvSpPr>
            <a:spLocks noChangeArrowheads="1"/>
          </p:cNvSpPr>
          <p:nvPr/>
        </p:nvSpPr>
        <p:spPr bwMode="auto">
          <a:xfrm>
            <a:off x="285720" y="93652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5" name="Text Box 52"/>
          <p:cNvSpPr txBox="1">
            <a:spLocks noChangeArrowheads="1"/>
          </p:cNvSpPr>
          <p:nvPr/>
        </p:nvSpPr>
        <p:spPr bwMode="auto">
          <a:xfrm>
            <a:off x="428596" y="785794"/>
            <a:ext cx="2214580" cy="430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200" smtClean="0">
                <a:latin typeface="Calibri" pitchFamily="34" charset="0"/>
              </a:rPr>
              <a:t>System </a:t>
            </a:r>
            <a:r>
              <a:rPr lang="pl-PL" sz="2200" err="1" smtClean="0">
                <a:latin typeface="Calibri" pitchFamily="34" charset="0"/>
              </a:rPr>
              <a:t>in-vitro</a:t>
            </a:r>
            <a:endParaRPr lang="pl-PL" sz="2200" smtClean="0">
              <a:latin typeface="Calibri" pitchFamily="34" charset="0"/>
            </a:endParaRPr>
          </a:p>
        </p:txBody>
      </p:sp>
      <p:pic>
        <p:nvPicPr>
          <p:cNvPr id="24" name="Picture 14" descr="C:\Documents and Settings\hottowy\Pulpit\MEA_2010_prezentacja\figures_pok107\bed_of_nails_array.jpg"/>
          <p:cNvPicPr>
            <a:picLocks noChangeAspect="1" noChangeArrowheads="1"/>
          </p:cNvPicPr>
          <p:nvPr/>
        </p:nvPicPr>
        <p:blipFill>
          <a:blip r:embed="rId2"/>
          <a:srcRect l="2569" t="2807" r="2569" b="14594"/>
          <a:stretch>
            <a:fillRect/>
          </a:stretch>
        </p:blipFill>
        <p:spPr bwMode="auto">
          <a:xfrm>
            <a:off x="571472" y="1285860"/>
            <a:ext cx="3264828" cy="2168764"/>
          </a:xfrm>
          <a:prstGeom prst="rect">
            <a:avLst/>
          </a:prstGeom>
          <a:noFill/>
        </p:spPr>
      </p:pic>
      <p:pic>
        <p:nvPicPr>
          <p:cNvPr id="25" name="Picture 15" descr="C:\Documents and Settings\hottowy\Pulpit\MEA_2010_prezentacja\figures_pok107\needle.jpg"/>
          <p:cNvPicPr>
            <a:picLocks noChangeAspect="1" noChangeArrowheads="1"/>
          </p:cNvPicPr>
          <p:nvPr/>
        </p:nvPicPr>
        <p:blipFill>
          <a:blip r:embed="rId3"/>
          <a:srcRect l="1413" r="471" b="11364"/>
          <a:stretch>
            <a:fillRect/>
          </a:stretch>
        </p:blipFill>
        <p:spPr bwMode="auto">
          <a:xfrm>
            <a:off x="571472" y="3571875"/>
            <a:ext cx="3259209" cy="2196000"/>
          </a:xfrm>
          <a:prstGeom prst="rect">
            <a:avLst/>
          </a:prstGeom>
          <a:noFill/>
        </p:spPr>
      </p:pic>
      <p:sp>
        <p:nvSpPr>
          <p:cNvPr id="26" name="Oval 16"/>
          <p:cNvSpPr>
            <a:spLocks noChangeArrowheads="1"/>
          </p:cNvSpPr>
          <p:nvPr/>
        </p:nvSpPr>
        <p:spPr bwMode="auto">
          <a:xfrm>
            <a:off x="2500298" y="1928802"/>
            <a:ext cx="247688" cy="295284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 flipH="1">
            <a:off x="2285984" y="2214554"/>
            <a:ext cx="285752" cy="164307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171479" y="5715016"/>
            <a:ext cx="4471958" cy="9694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pl-PL" sz="2000">
                <a:latin typeface="+mn-lt"/>
              </a:rPr>
              <a:t>Gunning DE</a:t>
            </a:r>
            <a:r>
              <a:rPr lang="fr-FR" sz="2000">
                <a:latin typeface="+mn-lt"/>
                <a:cs typeface="Times New Roman" pitchFamily="18" charset="0"/>
              </a:rPr>
              <a:t>, </a:t>
            </a:r>
            <a:r>
              <a:rPr lang="pl-PL" sz="2000">
                <a:latin typeface="+mn-lt"/>
              </a:rPr>
              <a:t>et al</a:t>
            </a:r>
            <a:r>
              <a:rPr lang="fr-FR" sz="2000">
                <a:latin typeface="+mn-lt"/>
                <a:cs typeface="Times New Roman" pitchFamily="18" charset="0"/>
              </a:rPr>
              <a:t>: </a:t>
            </a:r>
            <a:r>
              <a:rPr lang="en-US" sz="2000" i="1">
                <a:latin typeface="+mn-lt"/>
                <a:cs typeface="Times New Roman" pitchFamily="18" charset="0"/>
              </a:rPr>
              <a:t>High-density micro-needles for in vitro neural studies</a:t>
            </a:r>
            <a:r>
              <a:rPr lang="fr-FR" sz="2000">
                <a:latin typeface="+mn-lt"/>
                <a:cs typeface="Times New Roman" pitchFamily="18" charset="0"/>
              </a:rPr>
              <a:t>.</a:t>
            </a:r>
            <a:r>
              <a:rPr lang="en-US" sz="2000">
                <a:latin typeface="+mn-lt"/>
                <a:cs typeface="Times New Roman" pitchFamily="18" charset="0"/>
              </a:rPr>
              <a:t> </a:t>
            </a:r>
            <a:r>
              <a:rPr lang="pl-PL" sz="2000">
                <a:latin typeface="+mn-lt"/>
              </a:rPr>
              <a:t>7</a:t>
            </a:r>
            <a:r>
              <a:rPr lang="de-DE" sz="2000" baseline="30000">
                <a:latin typeface="+mn-lt"/>
                <a:cs typeface="Times New Roman" pitchFamily="18" charset="0"/>
              </a:rPr>
              <a:t>th</a:t>
            </a:r>
            <a:r>
              <a:rPr lang="de-DE" sz="2000">
                <a:latin typeface="+mn-lt"/>
                <a:cs typeface="Times New Roman" pitchFamily="18" charset="0"/>
              </a:rPr>
              <a:t> MEA Meeting, Reutlingen, </a:t>
            </a:r>
            <a:r>
              <a:rPr lang="pl-PL" sz="2000">
                <a:latin typeface="+mn-lt"/>
              </a:rPr>
              <a:t>2010.</a:t>
            </a:r>
            <a:endParaRPr lang="en-US" sz="2000">
              <a:latin typeface="+mn-lt"/>
            </a:endParaRP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500033" y="5643578"/>
            <a:ext cx="3429024" cy="142876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Rectangle 15"/>
          <p:cNvSpPr>
            <a:spLocks noChangeArrowheads="1"/>
          </p:cNvSpPr>
          <p:nvPr/>
        </p:nvSpPr>
        <p:spPr bwMode="auto">
          <a:xfrm>
            <a:off x="142844" y="5715016"/>
            <a:ext cx="4071966" cy="1000132"/>
          </a:xfrm>
          <a:prstGeom prst="rect">
            <a:avLst/>
          </a:prstGeom>
          <a:noFill/>
          <a:ln w="25400">
            <a:solidFill>
              <a:srgbClr val="1319C9"/>
            </a:solidFill>
            <a:miter lim="800000"/>
            <a:headEnd/>
            <a:tailEnd type="none" w="lg" len="med"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31" name="Oval 53"/>
          <p:cNvSpPr>
            <a:spLocks noChangeArrowheads="1"/>
          </p:cNvSpPr>
          <p:nvPr/>
        </p:nvSpPr>
        <p:spPr bwMode="auto">
          <a:xfrm>
            <a:off x="5143502" y="93652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32" name="Text Box 52"/>
          <p:cNvSpPr txBox="1">
            <a:spLocks noChangeArrowheads="1"/>
          </p:cNvSpPr>
          <p:nvPr/>
        </p:nvSpPr>
        <p:spPr bwMode="auto">
          <a:xfrm>
            <a:off x="5286378" y="785794"/>
            <a:ext cx="2214580" cy="430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200" smtClean="0">
                <a:latin typeface="Calibri" pitchFamily="34" charset="0"/>
              </a:rPr>
              <a:t>System in-vivo</a:t>
            </a:r>
          </a:p>
        </p:txBody>
      </p:sp>
      <p:pic>
        <p:nvPicPr>
          <p:cNvPr id="33" name="Picture 8" descr="probes_128chns_processed_fin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162824"/>
            <a:ext cx="3389654" cy="540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2"/>
          <p:cNvGrpSpPr>
            <a:grpSpLocks/>
          </p:cNvGrpSpPr>
          <p:nvPr/>
        </p:nvGrpSpPr>
        <p:grpSpPr bwMode="auto">
          <a:xfrm>
            <a:off x="1066800" y="1806575"/>
            <a:ext cx="7010400" cy="4857750"/>
            <a:chOff x="672" y="912"/>
            <a:chExt cx="4416" cy="3060"/>
          </a:xfrm>
        </p:grpSpPr>
        <p:pic>
          <p:nvPicPr>
            <p:cNvPr id="44" name="Picture 3" descr="C:\Documents and Settings\root\Pulpit\pawel\Neuroelektronika\wyklad1_wstep\neuron.tif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72" y="1200"/>
              <a:ext cx="4416" cy="2529"/>
            </a:xfrm>
            <a:prstGeom prst="rect">
              <a:avLst/>
            </a:prstGeom>
            <a:noFill/>
          </p:spPr>
        </p:pic>
        <p:sp>
          <p:nvSpPr>
            <p:cNvPr id="45" name="Rectangle 4"/>
            <p:cNvSpPr>
              <a:spLocks noChangeArrowheads="1"/>
            </p:cNvSpPr>
            <p:nvPr/>
          </p:nvSpPr>
          <p:spPr bwMode="auto">
            <a:xfrm>
              <a:off x="1248" y="1104"/>
              <a:ext cx="864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Rectangle 5"/>
            <p:cNvSpPr>
              <a:spLocks noChangeArrowheads="1"/>
            </p:cNvSpPr>
            <p:nvPr/>
          </p:nvSpPr>
          <p:spPr bwMode="auto">
            <a:xfrm>
              <a:off x="1776" y="912"/>
              <a:ext cx="192" cy="9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Rectangle 6"/>
            <p:cNvSpPr>
              <a:spLocks noChangeArrowheads="1"/>
            </p:cNvSpPr>
            <p:nvPr/>
          </p:nvSpPr>
          <p:spPr bwMode="auto">
            <a:xfrm>
              <a:off x="1968" y="2352"/>
              <a:ext cx="1824" cy="3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Rectangle 7"/>
            <p:cNvSpPr>
              <a:spLocks noChangeArrowheads="1"/>
            </p:cNvSpPr>
            <p:nvPr/>
          </p:nvSpPr>
          <p:spPr bwMode="auto">
            <a:xfrm>
              <a:off x="2592" y="2160"/>
              <a:ext cx="864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Rectangle 8"/>
            <p:cNvSpPr>
              <a:spLocks noChangeArrowheads="1"/>
            </p:cNvSpPr>
            <p:nvPr/>
          </p:nvSpPr>
          <p:spPr bwMode="auto">
            <a:xfrm>
              <a:off x="2208" y="3216"/>
              <a:ext cx="1200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Rectangle 9"/>
            <p:cNvSpPr>
              <a:spLocks noChangeArrowheads="1"/>
            </p:cNvSpPr>
            <p:nvPr/>
          </p:nvSpPr>
          <p:spPr bwMode="auto">
            <a:xfrm>
              <a:off x="3504" y="3168"/>
              <a:ext cx="960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Rectangle 10"/>
            <p:cNvSpPr>
              <a:spLocks noChangeArrowheads="1"/>
            </p:cNvSpPr>
            <p:nvPr/>
          </p:nvSpPr>
          <p:spPr bwMode="auto">
            <a:xfrm>
              <a:off x="2592" y="3120"/>
              <a:ext cx="384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Rectangle 11"/>
            <p:cNvSpPr>
              <a:spLocks noChangeArrowheads="1"/>
            </p:cNvSpPr>
            <p:nvPr/>
          </p:nvSpPr>
          <p:spPr bwMode="auto">
            <a:xfrm>
              <a:off x="3696" y="1088"/>
              <a:ext cx="1296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Rectangle 12"/>
            <p:cNvSpPr>
              <a:spLocks noChangeArrowheads="1"/>
            </p:cNvSpPr>
            <p:nvPr/>
          </p:nvSpPr>
          <p:spPr bwMode="auto">
            <a:xfrm>
              <a:off x="3648" y="1505"/>
              <a:ext cx="52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Rectangle 13"/>
            <p:cNvSpPr>
              <a:spLocks noChangeArrowheads="1"/>
            </p:cNvSpPr>
            <p:nvPr/>
          </p:nvSpPr>
          <p:spPr bwMode="auto">
            <a:xfrm>
              <a:off x="3486" y="3060"/>
              <a:ext cx="73" cy="9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5" name="Line 14"/>
          <p:cNvSpPr>
            <a:spLocks noChangeShapeType="1"/>
          </p:cNvSpPr>
          <p:nvPr/>
        </p:nvSpPr>
        <p:spPr bwMode="auto">
          <a:xfrm flipV="1">
            <a:off x="2895600" y="3048000"/>
            <a:ext cx="1066800" cy="1752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6" name="Line 16"/>
          <p:cNvSpPr>
            <a:spLocks noChangeShapeType="1"/>
          </p:cNvSpPr>
          <p:nvPr/>
        </p:nvSpPr>
        <p:spPr bwMode="auto">
          <a:xfrm rot="360000" flipV="1">
            <a:off x="3048000" y="3200400"/>
            <a:ext cx="1066800" cy="1752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7" name="Line 18"/>
          <p:cNvSpPr>
            <a:spLocks noChangeShapeType="1"/>
          </p:cNvSpPr>
          <p:nvPr/>
        </p:nvSpPr>
        <p:spPr bwMode="auto">
          <a:xfrm>
            <a:off x="3810000" y="32766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" name="Line 19"/>
          <p:cNvSpPr>
            <a:spLocks noChangeShapeType="1"/>
          </p:cNvSpPr>
          <p:nvPr/>
        </p:nvSpPr>
        <p:spPr bwMode="auto">
          <a:xfrm flipV="1">
            <a:off x="3810000" y="2133600"/>
            <a:ext cx="1066800" cy="1371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4" name="Group 26"/>
          <p:cNvGrpSpPr>
            <a:grpSpLocks noChangeAspect="1"/>
          </p:cNvGrpSpPr>
          <p:nvPr/>
        </p:nvGrpSpPr>
        <p:grpSpPr bwMode="auto">
          <a:xfrm>
            <a:off x="5065713" y="3214686"/>
            <a:ext cx="252412" cy="203200"/>
            <a:chOff x="3974" y="3422"/>
            <a:chExt cx="312" cy="128"/>
          </a:xfrm>
        </p:grpSpPr>
        <p:sp>
          <p:nvSpPr>
            <p:cNvPr id="71" name="Line 27"/>
            <p:cNvSpPr>
              <a:spLocks noChangeAspect="1" noChangeShapeType="1"/>
            </p:cNvSpPr>
            <p:nvPr/>
          </p:nvSpPr>
          <p:spPr bwMode="auto">
            <a:xfrm>
              <a:off x="3974" y="3422"/>
              <a:ext cx="312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28"/>
            <p:cNvSpPr>
              <a:spLocks noChangeAspect="1" noChangeShapeType="1"/>
            </p:cNvSpPr>
            <p:nvPr/>
          </p:nvSpPr>
          <p:spPr bwMode="auto">
            <a:xfrm>
              <a:off x="4036" y="3486"/>
              <a:ext cx="196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29"/>
            <p:cNvSpPr>
              <a:spLocks noChangeAspect="1" noChangeShapeType="1"/>
            </p:cNvSpPr>
            <p:nvPr/>
          </p:nvSpPr>
          <p:spPr bwMode="auto">
            <a:xfrm>
              <a:off x="4095" y="3549"/>
              <a:ext cx="80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5" name="Line 30"/>
          <p:cNvSpPr>
            <a:spLocks noChangeShapeType="1"/>
          </p:cNvSpPr>
          <p:nvPr/>
        </p:nvSpPr>
        <p:spPr bwMode="auto">
          <a:xfrm>
            <a:off x="5562600" y="1828800"/>
            <a:ext cx="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" name="Line 31"/>
          <p:cNvSpPr>
            <a:spLocks noChangeShapeType="1"/>
          </p:cNvSpPr>
          <p:nvPr/>
        </p:nvSpPr>
        <p:spPr bwMode="auto">
          <a:xfrm>
            <a:off x="5562600" y="1828800"/>
            <a:ext cx="9144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" name="Line 32"/>
          <p:cNvSpPr>
            <a:spLocks noChangeShapeType="1"/>
          </p:cNvSpPr>
          <p:nvPr/>
        </p:nvSpPr>
        <p:spPr bwMode="auto">
          <a:xfrm flipV="1">
            <a:off x="5562600" y="2362200"/>
            <a:ext cx="9144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" name="Line 33"/>
          <p:cNvSpPr>
            <a:spLocks noChangeShapeType="1"/>
          </p:cNvSpPr>
          <p:nvPr/>
        </p:nvSpPr>
        <p:spPr bwMode="auto">
          <a:xfrm>
            <a:off x="4875213" y="2133600"/>
            <a:ext cx="6873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" name="Line 34"/>
          <p:cNvSpPr>
            <a:spLocks noChangeShapeType="1"/>
          </p:cNvSpPr>
          <p:nvPr/>
        </p:nvSpPr>
        <p:spPr bwMode="auto">
          <a:xfrm flipV="1">
            <a:off x="5181600" y="2743200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" name="Line 35"/>
          <p:cNvSpPr>
            <a:spLocks noChangeShapeType="1"/>
          </p:cNvSpPr>
          <p:nvPr/>
        </p:nvSpPr>
        <p:spPr bwMode="auto">
          <a:xfrm>
            <a:off x="5181600" y="2743200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9" name="Text Box 45"/>
          <p:cNvSpPr txBox="1">
            <a:spLocks noChangeArrowheads="1"/>
          </p:cNvSpPr>
          <p:nvPr/>
        </p:nvSpPr>
        <p:spPr bwMode="auto">
          <a:xfrm>
            <a:off x="5538790" y="5932489"/>
            <a:ext cx="293465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2400" u="sng" err="1" smtClean="0">
                <a:latin typeface="+mn-lt"/>
              </a:rPr>
              <a:t>intracellular</a:t>
            </a:r>
            <a:r>
              <a:rPr lang="pl-PL" sz="2400" u="sng" smtClean="0">
                <a:latin typeface="+mn-lt"/>
              </a:rPr>
              <a:t> </a:t>
            </a:r>
            <a:r>
              <a:rPr lang="pl-PL" sz="2400" u="sng" err="1" smtClean="0">
                <a:latin typeface="+mn-lt"/>
              </a:rPr>
              <a:t>recording</a:t>
            </a:r>
            <a:endParaRPr lang="pl-PL" sz="2400" u="sng">
              <a:latin typeface="+mn-lt"/>
            </a:endParaRPr>
          </a:p>
        </p:txBody>
      </p:sp>
      <p:sp>
        <p:nvSpPr>
          <p:cNvPr id="83" name="Text Box 52"/>
          <p:cNvSpPr txBox="1">
            <a:spLocks noChangeArrowheads="1"/>
          </p:cNvSpPr>
          <p:nvPr/>
        </p:nvSpPr>
        <p:spPr bwMode="auto">
          <a:xfrm>
            <a:off x="3643306" y="214290"/>
            <a:ext cx="1928826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Introduction</a:t>
            </a:r>
            <a:endParaRPr lang="pl-PL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66800" y="1806575"/>
            <a:ext cx="7010400" cy="4857750"/>
            <a:chOff x="672" y="912"/>
            <a:chExt cx="4416" cy="3060"/>
          </a:xfrm>
        </p:grpSpPr>
        <p:pic>
          <p:nvPicPr>
            <p:cNvPr id="44" name="Picture 3" descr="C:\Documents and Settings\root\Pulpit\pawel\Neuroelektronika\wyklad1_wstep\neuron.tif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72" y="1200"/>
              <a:ext cx="4416" cy="2529"/>
            </a:xfrm>
            <a:prstGeom prst="rect">
              <a:avLst/>
            </a:prstGeom>
            <a:noFill/>
          </p:spPr>
        </p:pic>
        <p:sp>
          <p:nvSpPr>
            <p:cNvPr id="45" name="Rectangle 4"/>
            <p:cNvSpPr>
              <a:spLocks noChangeArrowheads="1"/>
            </p:cNvSpPr>
            <p:nvPr/>
          </p:nvSpPr>
          <p:spPr bwMode="auto">
            <a:xfrm>
              <a:off x="1248" y="1104"/>
              <a:ext cx="864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Rectangle 5"/>
            <p:cNvSpPr>
              <a:spLocks noChangeArrowheads="1"/>
            </p:cNvSpPr>
            <p:nvPr/>
          </p:nvSpPr>
          <p:spPr bwMode="auto">
            <a:xfrm>
              <a:off x="1776" y="912"/>
              <a:ext cx="192" cy="9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Rectangle 6"/>
            <p:cNvSpPr>
              <a:spLocks noChangeArrowheads="1"/>
            </p:cNvSpPr>
            <p:nvPr/>
          </p:nvSpPr>
          <p:spPr bwMode="auto">
            <a:xfrm>
              <a:off x="1968" y="2352"/>
              <a:ext cx="1824" cy="3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Rectangle 7"/>
            <p:cNvSpPr>
              <a:spLocks noChangeArrowheads="1"/>
            </p:cNvSpPr>
            <p:nvPr/>
          </p:nvSpPr>
          <p:spPr bwMode="auto">
            <a:xfrm>
              <a:off x="2592" y="2160"/>
              <a:ext cx="864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Rectangle 8"/>
            <p:cNvSpPr>
              <a:spLocks noChangeArrowheads="1"/>
            </p:cNvSpPr>
            <p:nvPr/>
          </p:nvSpPr>
          <p:spPr bwMode="auto">
            <a:xfrm>
              <a:off x="2208" y="3216"/>
              <a:ext cx="1200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Rectangle 9"/>
            <p:cNvSpPr>
              <a:spLocks noChangeArrowheads="1"/>
            </p:cNvSpPr>
            <p:nvPr/>
          </p:nvSpPr>
          <p:spPr bwMode="auto">
            <a:xfrm>
              <a:off x="3504" y="3168"/>
              <a:ext cx="960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Rectangle 10"/>
            <p:cNvSpPr>
              <a:spLocks noChangeArrowheads="1"/>
            </p:cNvSpPr>
            <p:nvPr/>
          </p:nvSpPr>
          <p:spPr bwMode="auto">
            <a:xfrm>
              <a:off x="2592" y="3120"/>
              <a:ext cx="384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Rectangle 11"/>
            <p:cNvSpPr>
              <a:spLocks noChangeArrowheads="1"/>
            </p:cNvSpPr>
            <p:nvPr/>
          </p:nvSpPr>
          <p:spPr bwMode="auto">
            <a:xfrm>
              <a:off x="3696" y="1088"/>
              <a:ext cx="1296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Rectangle 12"/>
            <p:cNvSpPr>
              <a:spLocks noChangeArrowheads="1"/>
            </p:cNvSpPr>
            <p:nvPr/>
          </p:nvSpPr>
          <p:spPr bwMode="auto">
            <a:xfrm>
              <a:off x="3648" y="1505"/>
              <a:ext cx="52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Rectangle 13"/>
            <p:cNvSpPr>
              <a:spLocks noChangeArrowheads="1"/>
            </p:cNvSpPr>
            <p:nvPr/>
          </p:nvSpPr>
          <p:spPr bwMode="auto">
            <a:xfrm>
              <a:off x="3486" y="3060"/>
              <a:ext cx="73" cy="9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5" name="Line 14"/>
          <p:cNvSpPr>
            <a:spLocks noChangeShapeType="1"/>
          </p:cNvSpPr>
          <p:nvPr/>
        </p:nvSpPr>
        <p:spPr bwMode="auto">
          <a:xfrm flipV="1">
            <a:off x="2895600" y="3048000"/>
            <a:ext cx="1066800" cy="1752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6" name="Line 16"/>
          <p:cNvSpPr>
            <a:spLocks noChangeShapeType="1"/>
          </p:cNvSpPr>
          <p:nvPr/>
        </p:nvSpPr>
        <p:spPr bwMode="auto">
          <a:xfrm rot="360000" flipV="1">
            <a:off x="3048000" y="3200400"/>
            <a:ext cx="1066800" cy="1752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7" name="Line 18"/>
          <p:cNvSpPr>
            <a:spLocks noChangeShapeType="1"/>
          </p:cNvSpPr>
          <p:nvPr/>
        </p:nvSpPr>
        <p:spPr bwMode="auto">
          <a:xfrm>
            <a:off x="3810000" y="32766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" name="Line 19"/>
          <p:cNvSpPr>
            <a:spLocks noChangeShapeType="1"/>
          </p:cNvSpPr>
          <p:nvPr/>
        </p:nvSpPr>
        <p:spPr bwMode="auto">
          <a:xfrm flipV="1">
            <a:off x="3810000" y="2133600"/>
            <a:ext cx="1066800" cy="1371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4" name="Group 26"/>
          <p:cNvGrpSpPr>
            <a:grpSpLocks noChangeAspect="1"/>
          </p:cNvGrpSpPr>
          <p:nvPr/>
        </p:nvGrpSpPr>
        <p:grpSpPr bwMode="auto">
          <a:xfrm>
            <a:off x="5065713" y="3214686"/>
            <a:ext cx="252412" cy="203200"/>
            <a:chOff x="3974" y="3422"/>
            <a:chExt cx="312" cy="128"/>
          </a:xfrm>
        </p:grpSpPr>
        <p:sp>
          <p:nvSpPr>
            <p:cNvPr id="71" name="Line 27"/>
            <p:cNvSpPr>
              <a:spLocks noChangeAspect="1" noChangeShapeType="1"/>
            </p:cNvSpPr>
            <p:nvPr/>
          </p:nvSpPr>
          <p:spPr bwMode="auto">
            <a:xfrm>
              <a:off x="3974" y="3422"/>
              <a:ext cx="312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28"/>
            <p:cNvSpPr>
              <a:spLocks noChangeAspect="1" noChangeShapeType="1"/>
            </p:cNvSpPr>
            <p:nvPr/>
          </p:nvSpPr>
          <p:spPr bwMode="auto">
            <a:xfrm>
              <a:off x="4036" y="3486"/>
              <a:ext cx="196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29"/>
            <p:cNvSpPr>
              <a:spLocks noChangeAspect="1" noChangeShapeType="1"/>
            </p:cNvSpPr>
            <p:nvPr/>
          </p:nvSpPr>
          <p:spPr bwMode="auto">
            <a:xfrm>
              <a:off x="4095" y="3549"/>
              <a:ext cx="80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5" name="Line 30"/>
          <p:cNvSpPr>
            <a:spLocks noChangeShapeType="1"/>
          </p:cNvSpPr>
          <p:nvPr/>
        </p:nvSpPr>
        <p:spPr bwMode="auto">
          <a:xfrm>
            <a:off x="5562600" y="1828800"/>
            <a:ext cx="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" name="Line 31"/>
          <p:cNvSpPr>
            <a:spLocks noChangeShapeType="1"/>
          </p:cNvSpPr>
          <p:nvPr/>
        </p:nvSpPr>
        <p:spPr bwMode="auto">
          <a:xfrm>
            <a:off x="5562600" y="1828800"/>
            <a:ext cx="9144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" name="Line 32"/>
          <p:cNvSpPr>
            <a:spLocks noChangeShapeType="1"/>
          </p:cNvSpPr>
          <p:nvPr/>
        </p:nvSpPr>
        <p:spPr bwMode="auto">
          <a:xfrm flipV="1">
            <a:off x="5562600" y="2362200"/>
            <a:ext cx="9144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" name="Line 33"/>
          <p:cNvSpPr>
            <a:spLocks noChangeShapeType="1"/>
          </p:cNvSpPr>
          <p:nvPr/>
        </p:nvSpPr>
        <p:spPr bwMode="auto">
          <a:xfrm>
            <a:off x="4875213" y="2133600"/>
            <a:ext cx="6873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" name="Line 34"/>
          <p:cNvSpPr>
            <a:spLocks noChangeShapeType="1"/>
          </p:cNvSpPr>
          <p:nvPr/>
        </p:nvSpPr>
        <p:spPr bwMode="auto">
          <a:xfrm flipV="1">
            <a:off x="5181600" y="2743200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" name="Line 35"/>
          <p:cNvSpPr>
            <a:spLocks noChangeShapeType="1"/>
          </p:cNvSpPr>
          <p:nvPr/>
        </p:nvSpPr>
        <p:spPr bwMode="auto">
          <a:xfrm>
            <a:off x="5181600" y="2743200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6691313" y="1219200"/>
            <a:ext cx="2452687" cy="1830388"/>
            <a:chOff x="3984" y="768"/>
            <a:chExt cx="1545" cy="1153"/>
          </a:xfrm>
        </p:grpSpPr>
        <p:pic>
          <p:nvPicPr>
            <p:cNvPr id="75" name="Picture 36" descr="C:\Documents and Settings\root\Pulpit\pawel\Neuroelektronika\wyklad1_wstep\Intracellular_spikes.GIF"/>
            <p:cNvPicPr>
              <a:picLocks noChangeAspect="1" noChangeArrowheads="1"/>
            </p:cNvPicPr>
            <p:nvPr/>
          </p:nvPicPr>
          <p:blipFill>
            <a:blip r:embed="rId3"/>
            <a:srcRect l="14998" r="18747"/>
            <a:stretch>
              <a:fillRect/>
            </a:stretch>
          </p:blipFill>
          <p:spPr bwMode="auto">
            <a:xfrm>
              <a:off x="4320" y="768"/>
              <a:ext cx="1209" cy="1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" name="Rectangle 37"/>
            <p:cNvSpPr>
              <a:spLocks noChangeArrowheads="1"/>
            </p:cNvSpPr>
            <p:nvPr/>
          </p:nvSpPr>
          <p:spPr bwMode="auto">
            <a:xfrm>
              <a:off x="4272" y="1680"/>
              <a:ext cx="192" cy="48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Text Box 38"/>
            <p:cNvSpPr txBox="1">
              <a:spLocks noChangeArrowheads="1"/>
            </p:cNvSpPr>
            <p:nvPr/>
          </p:nvSpPr>
          <p:spPr bwMode="auto">
            <a:xfrm>
              <a:off x="4224" y="1630"/>
              <a:ext cx="377" cy="17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l-PL" sz="1200">
                  <a:latin typeface="Arial" charset="0"/>
                </a:rPr>
                <a:t>50 ms</a:t>
              </a:r>
            </a:p>
          </p:txBody>
        </p:sp>
        <p:sp>
          <p:nvSpPr>
            <p:cNvPr id="78" name="Text Box 39"/>
            <p:cNvSpPr txBox="1">
              <a:spLocks noChangeArrowheads="1"/>
            </p:cNvSpPr>
            <p:nvPr/>
          </p:nvSpPr>
          <p:spPr bwMode="auto">
            <a:xfrm>
              <a:off x="3984" y="1534"/>
              <a:ext cx="393" cy="17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l-PL" sz="1200">
                  <a:latin typeface="Arial" charset="0"/>
                </a:rPr>
                <a:t>10 mV</a:t>
              </a:r>
            </a:p>
          </p:txBody>
        </p:sp>
      </p:grpSp>
      <p:sp>
        <p:nvSpPr>
          <p:cNvPr id="79" name="Text Box 45"/>
          <p:cNvSpPr txBox="1">
            <a:spLocks noChangeArrowheads="1"/>
          </p:cNvSpPr>
          <p:nvPr/>
        </p:nvSpPr>
        <p:spPr bwMode="auto">
          <a:xfrm>
            <a:off x="5538790" y="5932489"/>
            <a:ext cx="293465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2400" u="sng" err="1" smtClean="0">
                <a:latin typeface="+mn-lt"/>
              </a:rPr>
              <a:t>intracellular</a:t>
            </a:r>
            <a:r>
              <a:rPr lang="pl-PL" sz="2400" u="sng" smtClean="0">
                <a:latin typeface="+mn-lt"/>
              </a:rPr>
              <a:t> </a:t>
            </a:r>
            <a:r>
              <a:rPr lang="pl-PL" sz="2400" u="sng" err="1" smtClean="0">
                <a:latin typeface="+mn-lt"/>
              </a:rPr>
              <a:t>recording</a:t>
            </a:r>
            <a:endParaRPr lang="pl-PL" sz="2400" u="sng">
              <a:latin typeface="+mn-lt"/>
            </a:endParaRPr>
          </a:p>
        </p:txBody>
      </p:sp>
      <p:sp>
        <p:nvSpPr>
          <p:cNvPr id="83" name="Text Box 52"/>
          <p:cNvSpPr txBox="1">
            <a:spLocks noChangeArrowheads="1"/>
          </p:cNvSpPr>
          <p:nvPr/>
        </p:nvSpPr>
        <p:spPr bwMode="auto">
          <a:xfrm>
            <a:off x="3643306" y="214290"/>
            <a:ext cx="1928826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Introduction</a:t>
            </a:r>
            <a:endParaRPr lang="pl-PL" sz="2400">
              <a:latin typeface="Calibri" pitchFamily="34" charset="0"/>
            </a:endParaRPr>
          </a:p>
        </p:txBody>
      </p:sp>
      <p:sp>
        <p:nvSpPr>
          <p:cNvPr id="84" name="Oval 53"/>
          <p:cNvSpPr>
            <a:spLocks noChangeArrowheads="1"/>
          </p:cNvSpPr>
          <p:nvPr/>
        </p:nvSpPr>
        <p:spPr bwMode="auto">
          <a:xfrm>
            <a:off x="500034" y="128586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85" name="Text Box 52"/>
          <p:cNvSpPr txBox="1">
            <a:spLocks noChangeArrowheads="1"/>
          </p:cNvSpPr>
          <p:nvPr/>
        </p:nvSpPr>
        <p:spPr bwMode="auto">
          <a:xfrm>
            <a:off x="714347" y="1142984"/>
            <a:ext cx="3357588" cy="430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200" smtClean="0">
                <a:latin typeface="Calibri" pitchFamily="34" charset="0"/>
              </a:rPr>
              <a:t>signal amplitude ~100 mV</a:t>
            </a:r>
            <a:endParaRPr lang="pl-PL" sz="22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14313" y="785813"/>
            <a:ext cx="8715375" cy="1587"/>
          </a:xfrm>
          <a:prstGeom prst="line">
            <a:avLst/>
          </a:prstGeom>
          <a:ln w="19050">
            <a:solidFill>
              <a:srgbClr val="131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066800" y="1806575"/>
            <a:ext cx="7010400" cy="4857750"/>
            <a:chOff x="672" y="912"/>
            <a:chExt cx="4416" cy="3060"/>
          </a:xfrm>
        </p:grpSpPr>
        <p:pic>
          <p:nvPicPr>
            <p:cNvPr id="5" name="Picture 3" descr="C:\Documents and Settings\root\Pulpit\pawel\Neuroelektronika\wyklad1_wstep\neuron.tif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72" y="1200"/>
              <a:ext cx="4416" cy="2529"/>
            </a:xfrm>
            <a:prstGeom prst="rect">
              <a:avLst/>
            </a:prstGeom>
            <a:noFill/>
          </p:spPr>
        </p:pic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248" y="1104"/>
              <a:ext cx="864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1776" y="912"/>
              <a:ext cx="192" cy="9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968" y="2352"/>
              <a:ext cx="1824" cy="3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2592" y="2160"/>
              <a:ext cx="864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2208" y="3216"/>
              <a:ext cx="1200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3504" y="3168"/>
              <a:ext cx="960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2592" y="3120"/>
              <a:ext cx="384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3696" y="1088"/>
              <a:ext cx="1296" cy="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3648" y="1505"/>
              <a:ext cx="52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3486" y="3060"/>
              <a:ext cx="73" cy="9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" name="Line 23"/>
          <p:cNvSpPr>
            <a:spLocks noChangeShapeType="1"/>
          </p:cNvSpPr>
          <p:nvPr/>
        </p:nvSpPr>
        <p:spPr bwMode="auto">
          <a:xfrm>
            <a:off x="5562600" y="1828800"/>
            <a:ext cx="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>
            <a:off x="5562600" y="1828800"/>
            <a:ext cx="9144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 flipV="1">
            <a:off x="5562600" y="2362200"/>
            <a:ext cx="9144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26"/>
          <p:cNvSpPr>
            <a:spLocks noChangeShapeType="1"/>
          </p:cNvSpPr>
          <p:nvPr/>
        </p:nvSpPr>
        <p:spPr bwMode="auto">
          <a:xfrm>
            <a:off x="4875213" y="2133600"/>
            <a:ext cx="6873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Line 27"/>
          <p:cNvSpPr>
            <a:spLocks noChangeShapeType="1"/>
          </p:cNvSpPr>
          <p:nvPr/>
        </p:nvSpPr>
        <p:spPr bwMode="auto">
          <a:xfrm flipV="1">
            <a:off x="5181600" y="2743200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28"/>
          <p:cNvSpPr>
            <a:spLocks noChangeShapeType="1"/>
          </p:cNvSpPr>
          <p:nvPr/>
        </p:nvSpPr>
        <p:spPr bwMode="auto">
          <a:xfrm>
            <a:off x="5181600" y="2743200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8" name="Group 32"/>
          <p:cNvGrpSpPr>
            <a:grpSpLocks/>
          </p:cNvGrpSpPr>
          <p:nvPr/>
        </p:nvGrpSpPr>
        <p:grpSpPr bwMode="auto">
          <a:xfrm rot="18000000">
            <a:off x="3000375" y="3000375"/>
            <a:ext cx="2514600" cy="457200"/>
            <a:chOff x="2304" y="3792"/>
            <a:chExt cx="1584" cy="288"/>
          </a:xfrm>
        </p:grpSpPr>
        <p:sp>
          <p:nvSpPr>
            <p:cNvPr id="29" name="Line 29"/>
            <p:cNvSpPr>
              <a:spLocks noChangeShapeType="1"/>
            </p:cNvSpPr>
            <p:nvPr/>
          </p:nvSpPr>
          <p:spPr bwMode="auto">
            <a:xfrm>
              <a:off x="2688" y="3936"/>
              <a:ext cx="1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Rectangle 30"/>
            <p:cNvSpPr>
              <a:spLocks noChangeArrowheads="1"/>
            </p:cNvSpPr>
            <p:nvPr/>
          </p:nvSpPr>
          <p:spPr bwMode="auto">
            <a:xfrm>
              <a:off x="2304" y="3792"/>
              <a:ext cx="384" cy="288"/>
            </a:xfrm>
            <a:prstGeom prst="rect">
              <a:avLst/>
            </a:prstGeom>
            <a:solidFill>
              <a:schemeClr val="tx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" name="Rectangle 40"/>
          <p:cNvSpPr>
            <a:spLocks noChangeArrowheads="1"/>
          </p:cNvSpPr>
          <p:nvPr/>
        </p:nvSpPr>
        <p:spPr bwMode="auto">
          <a:xfrm>
            <a:off x="6705600" y="1143000"/>
            <a:ext cx="762000" cy="2286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Rectangle 41"/>
          <p:cNvSpPr>
            <a:spLocks noChangeArrowheads="1"/>
          </p:cNvSpPr>
          <p:nvPr/>
        </p:nvSpPr>
        <p:spPr bwMode="auto">
          <a:xfrm>
            <a:off x="6629400" y="1752600"/>
            <a:ext cx="914400" cy="5334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9" name="Group 26"/>
          <p:cNvGrpSpPr>
            <a:grpSpLocks noChangeAspect="1"/>
          </p:cNvGrpSpPr>
          <p:nvPr/>
        </p:nvGrpSpPr>
        <p:grpSpPr bwMode="auto">
          <a:xfrm>
            <a:off x="5065713" y="3214686"/>
            <a:ext cx="252412" cy="203200"/>
            <a:chOff x="3974" y="3422"/>
            <a:chExt cx="312" cy="128"/>
          </a:xfrm>
        </p:grpSpPr>
        <p:sp>
          <p:nvSpPr>
            <p:cNvPr id="40" name="Line 27"/>
            <p:cNvSpPr>
              <a:spLocks noChangeAspect="1" noChangeShapeType="1"/>
            </p:cNvSpPr>
            <p:nvPr/>
          </p:nvSpPr>
          <p:spPr bwMode="auto">
            <a:xfrm>
              <a:off x="3974" y="3422"/>
              <a:ext cx="312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28"/>
            <p:cNvSpPr>
              <a:spLocks noChangeAspect="1" noChangeShapeType="1"/>
            </p:cNvSpPr>
            <p:nvPr/>
          </p:nvSpPr>
          <p:spPr bwMode="auto">
            <a:xfrm>
              <a:off x="4036" y="3486"/>
              <a:ext cx="196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29"/>
            <p:cNvSpPr>
              <a:spLocks noChangeAspect="1" noChangeShapeType="1"/>
            </p:cNvSpPr>
            <p:nvPr/>
          </p:nvSpPr>
          <p:spPr bwMode="auto">
            <a:xfrm>
              <a:off x="4095" y="3549"/>
              <a:ext cx="80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5" name="Picture 39" descr="C:\Documents and Settings\root\Pulpit\pawel\Neuroelektronika\wyklad1_wstep\spike_intra_extra.tif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75438" y="0"/>
            <a:ext cx="2468562" cy="2995613"/>
          </a:xfrm>
          <a:prstGeom prst="rect">
            <a:avLst/>
          </a:prstGeom>
          <a:noFill/>
        </p:spPr>
      </p:pic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6715140" y="1785926"/>
            <a:ext cx="914400" cy="5334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Text Box 42"/>
          <p:cNvSpPr txBox="1">
            <a:spLocks noChangeArrowheads="1"/>
          </p:cNvSpPr>
          <p:nvPr/>
        </p:nvSpPr>
        <p:spPr bwMode="auto">
          <a:xfrm>
            <a:off x="8610600" y="2514600"/>
            <a:ext cx="514350" cy="274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1200">
                <a:latin typeface="Arial" charset="0"/>
              </a:rPr>
              <a:t>2 ms</a:t>
            </a:r>
          </a:p>
        </p:txBody>
      </p:sp>
      <p:sp>
        <p:nvSpPr>
          <p:cNvPr id="48" name="Rectangle 43"/>
          <p:cNvSpPr>
            <a:spLocks noChangeArrowheads="1"/>
          </p:cNvSpPr>
          <p:nvPr/>
        </p:nvSpPr>
        <p:spPr bwMode="auto">
          <a:xfrm>
            <a:off x="8610600" y="2244725"/>
            <a:ext cx="550863" cy="3048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Line 44"/>
          <p:cNvSpPr>
            <a:spLocks noChangeShapeType="1"/>
          </p:cNvSpPr>
          <p:nvPr/>
        </p:nvSpPr>
        <p:spPr bwMode="auto">
          <a:xfrm flipV="1">
            <a:off x="8610600" y="2320925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" name="Text Box 45"/>
          <p:cNvSpPr txBox="1">
            <a:spLocks noChangeArrowheads="1"/>
          </p:cNvSpPr>
          <p:nvPr/>
        </p:nvSpPr>
        <p:spPr bwMode="auto">
          <a:xfrm>
            <a:off x="7912100" y="2254250"/>
            <a:ext cx="774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1600">
                <a:latin typeface="Arial" charset="0"/>
              </a:rPr>
              <a:t>200</a:t>
            </a:r>
            <a:r>
              <a:rPr lang="pl-PL" sz="1600">
                <a:latin typeface="Arial" charset="0"/>
                <a:cs typeface="Arial" charset="0"/>
                <a:sym typeface="Symbol" pitchFamily="18" charset="2"/>
              </a:rPr>
              <a:t>μ</a:t>
            </a:r>
            <a:r>
              <a:rPr lang="pl-PL" sz="1600">
                <a:latin typeface="Arial" charset="0"/>
                <a:sym typeface="Symbol" pitchFamily="18" charset="2"/>
              </a:rPr>
              <a:t>V</a:t>
            </a:r>
          </a:p>
        </p:txBody>
      </p:sp>
      <p:sp>
        <p:nvSpPr>
          <p:cNvPr id="52" name="Rectangle 61"/>
          <p:cNvSpPr>
            <a:spLocks noChangeArrowheads="1"/>
          </p:cNvSpPr>
          <p:nvPr/>
        </p:nvSpPr>
        <p:spPr bwMode="auto">
          <a:xfrm>
            <a:off x="6715140" y="1143000"/>
            <a:ext cx="928694" cy="2286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Text Box 45"/>
          <p:cNvSpPr txBox="1">
            <a:spLocks noChangeArrowheads="1"/>
          </p:cNvSpPr>
          <p:nvPr/>
        </p:nvSpPr>
        <p:spPr bwMode="auto">
          <a:xfrm>
            <a:off x="5538790" y="5932489"/>
            <a:ext cx="2988254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2400" u="sng" smtClean="0">
                <a:latin typeface="+mn-lt"/>
              </a:rPr>
              <a:t>extracellular recording</a:t>
            </a:r>
            <a:endParaRPr lang="pl-PL" sz="2400" u="sng">
              <a:latin typeface="+mn-lt"/>
            </a:endParaRPr>
          </a:p>
        </p:txBody>
      </p:sp>
      <p:sp>
        <p:nvSpPr>
          <p:cNvPr id="44" name="Text Box 52"/>
          <p:cNvSpPr txBox="1">
            <a:spLocks noChangeArrowheads="1"/>
          </p:cNvSpPr>
          <p:nvPr/>
        </p:nvSpPr>
        <p:spPr bwMode="auto">
          <a:xfrm>
            <a:off x="3643306" y="214290"/>
            <a:ext cx="1928826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smtClean="0">
                <a:latin typeface="Calibri" pitchFamily="34" charset="0"/>
              </a:rPr>
              <a:t>Introduction</a:t>
            </a:r>
            <a:endParaRPr lang="pl-PL" sz="2400">
              <a:latin typeface="Calibri" pitchFamily="34" charset="0"/>
            </a:endParaRPr>
          </a:p>
        </p:txBody>
      </p:sp>
      <p:sp>
        <p:nvSpPr>
          <p:cNvPr id="50" name="Oval 53"/>
          <p:cNvSpPr>
            <a:spLocks noChangeArrowheads="1"/>
          </p:cNvSpPr>
          <p:nvPr/>
        </p:nvSpPr>
        <p:spPr bwMode="auto">
          <a:xfrm>
            <a:off x="500034" y="128586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54" name="Text Box 52"/>
          <p:cNvSpPr txBox="1">
            <a:spLocks noChangeArrowheads="1"/>
          </p:cNvSpPr>
          <p:nvPr/>
        </p:nvSpPr>
        <p:spPr bwMode="auto">
          <a:xfrm>
            <a:off x="714346" y="1109947"/>
            <a:ext cx="3500463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200" smtClean="0">
                <a:latin typeface="Calibri" pitchFamily="34" charset="0"/>
              </a:rPr>
              <a:t>signal amplitude: 50-500 </a:t>
            </a:r>
            <a:r>
              <a:rPr lang="en-US" sz="240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</a:t>
            </a:r>
            <a:r>
              <a:rPr lang="pl-PL" sz="2200" smtClean="0">
                <a:solidFill>
                  <a:srgbClr val="FF0000"/>
                </a:solidFill>
                <a:latin typeface="Calibri" pitchFamily="34" charset="0"/>
              </a:rPr>
              <a:t>V</a:t>
            </a:r>
            <a:endParaRPr lang="pl-PL" sz="220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prstDash val="soli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33139</TotalTime>
  <Words>1069</Words>
  <Application>Microsoft Office PowerPoint</Application>
  <PresentationFormat>Pokaz na ekranie (4:3)</PresentationFormat>
  <Paragraphs>238</Paragraphs>
  <Slides>62</Slides>
  <Notes>6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62</vt:i4>
      </vt:variant>
    </vt:vector>
  </HeadingPairs>
  <TitlesOfParts>
    <vt:vector size="63" baseType="lpstr">
      <vt:lpstr>Office Theme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Pawel Hottowy</dc:creator>
  <cp:lastModifiedBy>User</cp:lastModifiedBy>
  <cp:revision>1237</cp:revision>
  <dcterms:created xsi:type="dcterms:W3CDTF">2010-11-10T12:05:31Z</dcterms:created>
  <dcterms:modified xsi:type="dcterms:W3CDTF">2011-03-13T12:58:31Z</dcterms:modified>
</cp:coreProperties>
</file>